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1" r:id="rId2"/>
    <p:sldId id="288" r:id="rId3"/>
    <p:sldId id="282" r:id="rId4"/>
    <p:sldId id="283" r:id="rId5"/>
    <p:sldId id="284" r:id="rId6"/>
    <p:sldId id="279" r:id="rId7"/>
    <p:sldId id="289" r:id="rId8"/>
    <p:sldId id="280" r:id="rId9"/>
    <p:sldId id="291" r:id="rId10"/>
    <p:sldId id="292" r:id="rId11"/>
    <p:sldId id="281" r:id="rId12"/>
    <p:sldId id="296" r:id="rId13"/>
    <p:sldId id="298" r:id="rId14"/>
    <p:sldId id="300" r:id="rId15"/>
    <p:sldId id="294" r:id="rId16"/>
    <p:sldId id="264"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D7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3B13F1E-BC6E-4F90-9909-122C36EBCD17}" type="datetimeFigureOut">
              <a:rPr lang="en-US" smtClean="0"/>
              <a:pPr/>
              <a:t>1/16/2021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3F5DEBB3-BCA7-4FF8-BB28-CB0F6E9A12DF}" type="slidenum">
              <a:rPr lang="en-US" smtClean="0"/>
              <a:pPr/>
              <a:t>‹#›</a:t>
            </a:fld>
            <a:endParaRPr lang="en-US"/>
          </a:p>
        </p:txBody>
      </p:sp>
    </p:spTree>
    <p:extLst>
      <p:ext uri="{BB962C8B-B14F-4D97-AF65-F5344CB8AC3E}">
        <p14:creationId xmlns:p14="http://schemas.microsoft.com/office/powerpoint/2010/main" val="49403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2AF4499-04DD-4FB0-B9CA-2DB68A807D9A}" type="slidenum">
              <a:rPr lang="en-US"/>
              <a:pPr/>
              <a:t>6</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p:txBody>
          <a:bodyPr/>
          <a:lstStyle/>
          <a:p>
            <a:pPr eaLnBrk="1" hangingPunct="1">
              <a:lnSpc>
                <a:spcPct val="80000"/>
              </a:lnSpc>
            </a:pPr>
            <a:endParaRPr lang="en-US" sz="800" dirty="0">
              <a:latin typeface="Arial" pitchFamily="34" charset="0"/>
              <a:ea typeface="ＭＳ Ｐゴシック" pitchFamily="34" charset="-128"/>
            </a:endParaRPr>
          </a:p>
        </p:txBody>
      </p:sp>
    </p:spTree>
    <p:extLst>
      <p:ext uri="{BB962C8B-B14F-4D97-AF65-F5344CB8AC3E}">
        <p14:creationId xmlns:p14="http://schemas.microsoft.com/office/powerpoint/2010/main" val="1283905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304800" y="2667000"/>
            <a:ext cx="8534400" cy="21336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04800" y="2667000"/>
            <a:ext cx="8534400" cy="1295400"/>
          </a:xfrm>
          <a:solidFill>
            <a:schemeClr val="bg1"/>
          </a:solidFill>
        </p:spPr>
        <p:txBody>
          <a:bodyPr>
            <a:normAutofit/>
          </a:bodyPr>
          <a:lstStyle>
            <a:lvl1pPr>
              <a:defRPr sz="3600" b="1" baseline="0"/>
            </a:lvl1pPr>
          </a:lstStyle>
          <a:p>
            <a:r>
              <a:rPr lang="en-US" dirty="0"/>
              <a:t>Program Title</a:t>
            </a:r>
          </a:p>
        </p:txBody>
      </p:sp>
      <p:sp>
        <p:nvSpPr>
          <p:cNvPr id="3" name="Subtitle 2"/>
          <p:cNvSpPr>
            <a:spLocks noGrp="1"/>
          </p:cNvSpPr>
          <p:nvPr>
            <p:ph type="subTitle" idx="1" hasCustomPrompt="1"/>
          </p:nvPr>
        </p:nvSpPr>
        <p:spPr>
          <a:xfrm>
            <a:off x="304800" y="3962400"/>
            <a:ext cx="8534400" cy="685800"/>
          </a:xfrm>
          <a:solidFill>
            <a:schemeClr val="accent1"/>
          </a:solidFill>
        </p:spPr>
        <p:txBody>
          <a:bodyPr>
            <a:normAutofit/>
          </a:bodyPr>
          <a:lstStyle>
            <a:lvl1pPr marL="0" indent="0" algn="ctr">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Title</a:t>
            </a:r>
          </a:p>
        </p:txBody>
      </p:sp>
      <p:sp>
        <p:nvSpPr>
          <p:cNvPr id="4" name="Date Placeholder 3"/>
          <p:cNvSpPr>
            <a:spLocks noGrp="1"/>
          </p:cNvSpPr>
          <p:nvPr>
            <p:ph type="dt" sz="half" idx="10"/>
          </p:nvPr>
        </p:nvSpPr>
        <p:spPr/>
        <p:txBody>
          <a:bodyPr/>
          <a:lstStyle/>
          <a:p>
            <a:fld id="{57C73110-F23E-4AE3-AD7B-9B27B926DDB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FCB3-93E9-4696-98D2-7147948CED8B}" type="slidenum">
              <a:rPr lang="en-US" smtClean="0"/>
              <a:pPr/>
              <a:t>‹#›</a:t>
            </a:fld>
            <a:endParaRPr lang="en-US"/>
          </a:p>
        </p:txBody>
      </p:sp>
      <p:pic>
        <p:nvPicPr>
          <p:cNvPr id="9" name="Picture 8" descr="MH_300.jpg"/>
          <p:cNvPicPr>
            <a:picLocks noChangeAspect="1"/>
          </p:cNvPicPr>
          <p:nvPr userDrawn="1"/>
        </p:nvPicPr>
        <p:blipFill>
          <a:blip r:embed="rId2" cstate="print"/>
          <a:stretch>
            <a:fillRect/>
          </a:stretch>
        </p:blipFill>
        <p:spPr>
          <a:xfrm>
            <a:off x="2743200" y="228600"/>
            <a:ext cx="3429000" cy="1143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657600"/>
            <a:ext cx="7772400" cy="1362075"/>
          </a:xfrm>
          <a:solidFill>
            <a:schemeClr val="bg1"/>
          </a:solidFill>
        </p:spPr>
        <p:txBody>
          <a:bodyPr anchor="t"/>
          <a:lstStyle>
            <a:lvl1pPr algn="ctr">
              <a:defRPr sz="4000" b="1" cap="all" baseline="0"/>
            </a:lvl1pPr>
          </a:lstStyle>
          <a:p>
            <a:r>
              <a:rPr lang="en-US" dirty="0"/>
              <a:t>Program Title</a:t>
            </a:r>
          </a:p>
        </p:txBody>
      </p:sp>
      <p:sp>
        <p:nvSpPr>
          <p:cNvPr id="3" name="Text Placeholder 2"/>
          <p:cNvSpPr>
            <a:spLocks noGrp="1"/>
          </p:cNvSpPr>
          <p:nvPr>
            <p:ph type="body" idx="1" hasCustomPrompt="1"/>
          </p:nvPr>
        </p:nvSpPr>
        <p:spPr>
          <a:xfrm>
            <a:off x="685800" y="5029201"/>
            <a:ext cx="7772400" cy="609600"/>
          </a:xfrm>
          <a:solidFill>
            <a:schemeClr val="accent1"/>
          </a:solidFill>
        </p:spPr>
        <p:txBody>
          <a:bodyPr anchor="b"/>
          <a:lstStyle>
            <a:lvl1pPr marL="0" indent="0" algn="ctr">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your name and title </a:t>
            </a:r>
          </a:p>
        </p:txBody>
      </p:sp>
      <p:sp>
        <p:nvSpPr>
          <p:cNvPr id="4" name="Date Placeholder 3"/>
          <p:cNvSpPr>
            <a:spLocks noGrp="1"/>
          </p:cNvSpPr>
          <p:nvPr>
            <p:ph type="dt" sz="half" idx="10"/>
          </p:nvPr>
        </p:nvSpPr>
        <p:spPr/>
        <p:txBody>
          <a:bodyPr/>
          <a:lstStyle/>
          <a:p>
            <a:fld id="{151160D2-4CC1-4042-B8C7-1B38E77822E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7358A-7584-4F6E-BFB8-E6C3F052EA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304800" y="2667000"/>
            <a:ext cx="8534400" cy="21336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04800" y="2667000"/>
            <a:ext cx="8534400" cy="1143000"/>
          </a:xfrm>
          <a:solidFill>
            <a:schemeClr val="bg1"/>
          </a:solidFill>
        </p:spPr>
        <p:txBody>
          <a:bodyPr>
            <a:normAutofit/>
          </a:bodyPr>
          <a:lstStyle>
            <a:lvl1pPr>
              <a:defRPr sz="1800" baseline="0"/>
            </a:lvl1pPr>
          </a:lstStyle>
          <a:p>
            <a:r>
              <a:rPr kumimoji="0" lang="en-US" sz="3200" b="1" i="0" u="none" strike="noStrike" kern="1200" cap="none" spc="0" normalizeH="0" baseline="0" noProof="0" dirty="0">
                <a:ln>
                  <a:noFill/>
                </a:ln>
                <a:solidFill>
                  <a:schemeClr val="tx1">
                    <a:lumMod val="85000"/>
                    <a:lumOff val="15000"/>
                  </a:schemeClr>
                </a:solidFill>
                <a:effectLst/>
                <a:uLnTx/>
                <a:uFillTx/>
                <a:latin typeface="+mj-lt"/>
                <a:ea typeface="+mj-ea"/>
                <a:cs typeface="+mj-cs"/>
              </a:rPr>
              <a:t>THANK</a:t>
            </a:r>
            <a:r>
              <a:rPr kumimoji="0" lang="en-US" sz="3200" b="1" i="0" u="none" strike="noStrike" kern="1200" cap="none" spc="0" normalizeH="0" noProof="0" dirty="0">
                <a:ln>
                  <a:noFill/>
                </a:ln>
                <a:solidFill>
                  <a:schemeClr val="tx1">
                    <a:lumMod val="85000"/>
                    <a:lumOff val="15000"/>
                  </a:schemeClr>
                </a:solidFill>
                <a:effectLst/>
                <a:uLnTx/>
                <a:uFillTx/>
                <a:latin typeface="+mj-lt"/>
                <a:ea typeface="+mj-ea"/>
                <a:cs typeface="+mj-cs"/>
              </a:rPr>
              <a:t> YOU!</a:t>
            </a:r>
            <a:br>
              <a:rPr kumimoji="0" lang="en-US" sz="3200" b="1" i="0" u="none" strike="noStrike" kern="1200" cap="none" spc="0" normalizeH="0" noProof="0" dirty="0">
                <a:ln>
                  <a:noFill/>
                </a:ln>
                <a:solidFill>
                  <a:schemeClr val="tx1">
                    <a:lumMod val="85000"/>
                    <a:lumOff val="15000"/>
                  </a:schemeClr>
                </a:solidFill>
                <a:effectLst/>
                <a:uLnTx/>
                <a:uFillTx/>
                <a:latin typeface="+mj-lt"/>
                <a:ea typeface="+mj-ea"/>
                <a:cs typeface="+mj-cs"/>
              </a:rPr>
            </a:br>
            <a:r>
              <a:rPr kumimoji="0" lang="en-US" sz="1800" b="1" i="0" u="none" strike="noStrike" kern="1200" cap="none" spc="0" normalizeH="0" noProof="0" dirty="0">
                <a:ln>
                  <a:noFill/>
                </a:ln>
                <a:solidFill>
                  <a:schemeClr val="tx1">
                    <a:lumMod val="85000"/>
                    <a:lumOff val="15000"/>
                  </a:schemeClr>
                </a:solidFill>
                <a:effectLst/>
                <a:uLnTx/>
                <a:uFillTx/>
                <a:latin typeface="+mn-lt"/>
                <a:ea typeface="+mj-ea"/>
                <a:cs typeface="+mj-cs"/>
              </a:rPr>
              <a:t>Email address</a:t>
            </a:r>
            <a:endParaRPr lang="en-US" dirty="0"/>
          </a:p>
        </p:txBody>
      </p:sp>
      <p:sp>
        <p:nvSpPr>
          <p:cNvPr id="3" name="Subtitle 2"/>
          <p:cNvSpPr>
            <a:spLocks noGrp="1"/>
          </p:cNvSpPr>
          <p:nvPr>
            <p:ph type="subTitle" idx="1" hasCustomPrompt="1"/>
          </p:nvPr>
        </p:nvSpPr>
        <p:spPr>
          <a:xfrm>
            <a:off x="304800" y="3810000"/>
            <a:ext cx="8534400" cy="838200"/>
          </a:xfrm>
          <a:solidFill>
            <a:schemeClr val="accent1"/>
          </a:solidFill>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2400" dirty="0">
                <a:solidFill>
                  <a:schemeClr val="bg1"/>
                </a:solidFill>
              </a:rPr>
              <a:t>Call Us Any Time, Any Day.</a:t>
            </a:r>
          </a:p>
          <a:p>
            <a:pPr algn="ctr"/>
            <a:r>
              <a:rPr lang="en-US" sz="2400" dirty="0">
                <a:solidFill>
                  <a:schemeClr val="bg1"/>
                </a:solidFill>
              </a:rPr>
              <a:t>301-921-4400</a:t>
            </a:r>
          </a:p>
        </p:txBody>
      </p:sp>
      <p:sp>
        <p:nvSpPr>
          <p:cNvPr id="4" name="Date Placeholder 3"/>
          <p:cNvSpPr>
            <a:spLocks noGrp="1"/>
          </p:cNvSpPr>
          <p:nvPr>
            <p:ph type="dt" sz="half" idx="10"/>
          </p:nvPr>
        </p:nvSpPr>
        <p:spPr/>
        <p:txBody>
          <a:bodyPr/>
          <a:lstStyle/>
          <a:p>
            <a:fld id="{57C73110-F23E-4AE3-AD7B-9B27B926DDB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FCB3-93E9-4696-98D2-7147948CED8B}" type="slidenum">
              <a:rPr lang="en-US" smtClean="0"/>
              <a:pPr/>
              <a:t>‹#›</a:t>
            </a:fld>
            <a:endParaRPr lang="en-US"/>
          </a:p>
        </p:txBody>
      </p:sp>
      <p:pic>
        <p:nvPicPr>
          <p:cNvPr id="9" name="Picture 8" descr="MH_300.jpg"/>
          <p:cNvPicPr>
            <a:picLocks noChangeAspect="1"/>
          </p:cNvPicPr>
          <p:nvPr userDrawn="1"/>
        </p:nvPicPr>
        <p:blipFill>
          <a:blip r:embed="rId2" cstate="print"/>
          <a:stretch>
            <a:fillRect/>
          </a:stretch>
        </p:blipFill>
        <p:spPr>
          <a:xfrm>
            <a:off x="2743200" y="228600"/>
            <a:ext cx="3429000" cy="1143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73110-F23E-4AE3-AD7B-9B27B926DDB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FCB3-93E9-4696-98D2-7147948CED8B}" type="slidenum">
              <a:rPr lang="en-US" smtClean="0"/>
              <a:pPr/>
              <a:t>‹#›</a:t>
            </a:fld>
            <a:endParaRPr lang="en-US"/>
          </a:p>
        </p:txBody>
      </p:sp>
      <p:sp>
        <p:nvSpPr>
          <p:cNvPr id="7" name="Rectangle 6"/>
          <p:cNvSpPr/>
          <p:nvPr userDrawn="1"/>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heart only.jpg"/>
          <p:cNvPicPr>
            <a:picLocks noChangeAspect="1"/>
          </p:cNvPicPr>
          <p:nvPr userDrawn="1"/>
        </p:nvPicPr>
        <p:blipFill>
          <a:blip r:embed="rId2" cstate="print"/>
          <a:stretch>
            <a:fillRect/>
          </a:stretch>
        </p:blipFill>
        <p:spPr>
          <a:xfrm>
            <a:off x="8382000" y="6019800"/>
            <a:ext cx="549026" cy="6080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73110-F23E-4AE3-AD7B-9B27B926DDB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FCB3-93E9-4696-98D2-7147948CED8B}" type="slidenum">
              <a:rPr lang="en-US" smtClean="0"/>
              <a:pPr/>
              <a:t>‹#›</a:t>
            </a:fld>
            <a:endParaRPr lang="en-US"/>
          </a:p>
        </p:txBody>
      </p:sp>
      <p:sp>
        <p:nvSpPr>
          <p:cNvPr id="7" name="Rectangle 6"/>
          <p:cNvSpPr/>
          <p:nvPr userDrawn="1"/>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heart only.jpg"/>
          <p:cNvPicPr>
            <a:picLocks noChangeAspect="1"/>
          </p:cNvPicPr>
          <p:nvPr userDrawn="1"/>
        </p:nvPicPr>
        <p:blipFill>
          <a:blip r:embed="rId2" cstate="print"/>
          <a:stretch>
            <a:fillRect/>
          </a:stretch>
        </p:blipFill>
        <p:spPr>
          <a:xfrm>
            <a:off x="8382000" y="6019800"/>
            <a:ext cx="549026" cy="6080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73110-F23E-4AE3-AD7B-9B27B926DDBC}"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7FCB3-93E9-4696-98D2-7147948CED8B}" type="slidenum">
              <a:rPr lang="en-US" smtClean="0"/>
              <a:pPr/>
              <a:t>‹#›</a:t>
            </a:fld>
            <a:endParaRPr lang="en-US"/>
          </a:p>
        </p:txBody>
      </p:sp>
      <p:pic>
        <p:nvPicPr>
          <p:cNvPr id="5" name="Picture 4" descr="logo heart only.jpg"/>
          <p:cNvPicPr>
            <a:picLocks noChangeAspect="1"/>
          </p:cNvPicPr>
          <p:nvPr userDrawn="1"/>
        </p:nvPicPr>
        <p:blipFill>
          <a:blip r:embed="rId2" cstate="print"/>
          <a:stretch>
            <a:fillRect/>
          </a:stretch>
        </p:blipFill>
        <p:spPr>
          <a:xfrm>
            <a:off x="8382000" y="6019800"/>
            <a:ext cx="549026" cy="608076"/>
          </a:xfrm>
          <a:prstGeom prst="rect">
            <a:avLst/>
          </a:prstGeom>
        </p:spPr>
      </p:pic>
      <p:sp>
        <p:nvSpPr>
          <p:cNvPr id="6" name="Rectangle 5"/>
          <p:cNvSpPr/>
          <p:nvPr userDrawn="1"/>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chor="b">
            <a:normAutofit/>
          </a:bodyPr>
          <a:lstStyle>
            <a:lvl1pPr algn="l">
              <a:defRPr sz="4400" b="1"/>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C73110-F23E-4AE3-AD7B-9B27B926DDBC}"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7FCB3-93E9-4696-98D2-7147948CED8B}" type="slidenum">
              <a:rPr lang="en-US" smtClean="0"/>
              <a:pPr/>
              <a:t>‹#›</a:t>
            </a:fld>
            <a:endParaRPr lang="en-US"/>
          </a:p>
        </p:txBody>
      </p:sp>
      <p:sp>
        <p:nvSpPr>
          <p:cNvPr id="8" name="Rectangle 7"/>
          <p:cNvSpPr/>
          <p:nvPr userDrawn="1"/>
        </p:nvSpPr>
        <p:spPr>
          <a:xfrm>
            <a:off x="0" y="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heart only.jpg"/>
          <p:cNvPicPr>
            <a:picLocks noChangeAspect="1"/>
          </p:cNvPicPr>
          <p:nvPr userDrawn="1"/>
        </p:nvPicPr>
        <p:blipFill>
          <a:blip r:embed="rId2" cstate="print"/>
          <a:stretch>
            <a:fillRect/>
          </a:stretch>
        </p:blipFill>
        <p:spPr>
          <a:xfrm>
            <a:off x="8382000" y="6019800"/>
            <a:ext cx="549026" cy="6080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C73110-F23E-4AE3-AD7B-9B27B926DDBC}"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7FCB3-93E9-4696-98D2-7147948CED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73110-F23E-4AE3-AD7B-9B27B926DDB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FCB3-93E9-4696-98D2-7147948CED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73110-F23E-4AE3-AD7B-9B27B926DDBC}"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FCB3-93E9-4696-98D2-7147948CED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73110-F23E-4AE3-AD7B-9B27B926DDBC}" type="datetimeFigureOut">
              <a:rPr lang="en-US" smtClean="0"/>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7FCB3-93E9-4696-98D2-7147948CED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55" r:id="rId5"/>
    <p:sldLayoutId id="2147483656" r:id="rId6"/>
    <p:sldLayoutId id="2147483657" r:id="rId7"/>
    <p:sldLayoutId id="2147483658" r:id="rId8"/>
    <p:sldLayoutId id="2147483659" r:id="rId9"/>
    <p:sldLayoutId id="214748366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OXY7qXZAhUhZN8KHSEoClwQjRwIBw&amp;url=https://www.istockphoto.com/vector/bridge-side-view-drawing-gm482468277-37765400&amp;psig=AOvVaw1ikSCi9T1eBAg4WbsRdGLc&amp;ust=1518713328817549"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BE38-43FD-4711-92BA-F029CBE1D897}"/>
              </a:ext>
            </a:extLst>
          </p:cNvPr>
          <p:cNvSpPr>
            <a:spLocks noGrp="1"/>
          </p:cNvSpPr>
          <p:nvPr>
            <p:ph type="ctrTitle"/>
          </p:nvPr>
        </p:nvSpPr>
        <p:spPr>
          <a:xfrm>
            <a:off x="304800" y="1981200"/>
            <a:ext cx="8534400" cy="1295400"/>
          </a:xfrm>
        </p:spPr>
        <p:txBody>
          <a:bodyPr>
            <a:normAutofit/>
          </a:bodyPr>
          <a:lstStyle/>
          <a:p>
            <a:r>
              <a:rPr lang="en-US" sz="7200" dirty="0"/>
              <a:t>The Journey of Grief</a:t>
            </a:r>
          </a:p>
        </p:txBody>
      </p:sp>
      <p:sp>
        <p:nvSpPr>
          <p:cNvPr id="3" name="Subtitle 2">
            <a:extLst>
              <a:ext uri="{FF2B5EF4-FFF2-40B4-BE49-F238E27FC236}">
                <a16:creationId xmlns:a16="http://schemas.microsoft.com/office/drawing/2014/main" id="{936000FD-63B0-4F32-9891-90254A5B0A63}"/>
              </a:ext>
            </a:extLst>
          </p:cNvPr>
          <p:cNvSpPr>
            <a:spLocks noGrp="1"/>
          </p:cNvSpPr>
          <p:nvPr>
            <p:ph type="subTitle" idx="1"/>
          </p:nvPr>
        </p:nvSpPr>
        <p:spPr>
          <a:xfrm>
            <a:off x="304800" y="4038600"/>
            <a:ext cx="8534400" cy="1905000"/>
          </a:xfrm>
        </p:spPr>
        <p:txBody>
          <a:bodyPr/>
          <a:lstStyle/>
          <a:p>
            <a:endParaRPr lang="en-US" dirty="0"/>
          </a:p>
          <a:p>
            <a:r>
              <a:rPr lang="en-US" sz="2400" dirty="0"/>
              <a:t>Kip Ingram</a:t>
            </a:r>
          </a:p>
          <a:p>
            <a:r>
              <a:rPr lang="en-US" sz="2400" dirty="0"/>
              <a:t> Director of Bereavement Care </a:t>
            </a:r>
          </a:p>
          <a:p>
            <a:r>
              <a:rPr lang="en-US" sz="2400" dirty="0"/>
              <a:t>Montgomery Hospice/Prince George’s Hospice</a:t>
            </a:r>
          </a:p>
        </p:txBody>
      </p:sp>
      <p:sp>
        <p:nvSpPr>
          <p:cNvPr id="4" name="Rectangle 3">
            <a:extLst>
              <a:ext uri="{FF2B5EF4-FFF2-40B4-BE49-F238E27FC236}">
                <a16:creationId xmlns:a16="http://schemas.microsoft.com/office/drawing/2014/main" id="{CFBB1ACA-BF8C-4E3B-9404-4B0970146CC1}"/>
              </a:ext>
            </a:extLst>
          </p:cNvPr>
          <p:cNvSpPr/>
          <p:nvPr/>
        </p:nvSpPr>
        <p:spPr>
          <a:xfrm>
            <a:off x="2764302" y="228600"/>
            <a:ext cx="3429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AMSS Ambassador Training</a:t>
            </a:r>
          </a:p>
        </p:txBody>
      </p:sp>
    </p:spTree>
    <p:extLst>
      <p:ext uri="{BB962C8B-B14F-4D97-AF65-F5344CB8AC3E}">
        <p14:creationId xmlns:p14="http://schemas.microsoft.com/office/powerpoint/2010/main" val="291253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6400800" cy="984885"/>
          </a:xfrm>
          <a:prstGeom prst="rect">
            <a:avLst/>
          </a:prstGeom>
          <a:noFill/>
        </p:spPr>
        <p:txBody>
          <a:bodyPr wrap="square" rtlCol="0">
            <a:spAutoFit/>
          </a:bodyPr>
          <a:lstStyle/>
          <a:p>
            <a:pPr algn="ctr"/>
            <a:r>
              <a:rPr lang="en-US" sz="4000" b="1" dirty="0"/>
              <a:t>Styles of Grief</a:t>
            </a:r>
          </a:p>
          <a:p>
            <a:endParaRPr lang="en-US" dirty="0"/>
          </a:p>
        </p:txBody>
      </p:sp>
      <p:sp>
        <p:nvSpPr>
          <p:cNvPr id="3" name="TextBox 2"/>
          <p:cNvSpPr txBox="1"/>
          <p:nvPr/>
        </p:nvSpPr>
        <p:spPr>
          <a:xfrm>
            <a:off x="838200" y="1371600"/>
            <a:ext cx="7620000" cy="2862322"/>
          </a:xfrm>
          <a:prstGeom prst="rect">
            <a:avLst/>
          </a:prstGeom>
          <a:noFill/>
        </p:spPr>
        <p:txBody>
          <a:bodyPr wrap="square" rtlCol="0">
            <a:spAutoFit/>
          </a:bodyPr>
          <a:lstStyle/>
          <a:p>
            <a:r>
              <a:rPr lang="en-US" sz="3600" b="1" dirty="0">
                <a:solidFill>
                  <a:srgbClr val="FF0000"/>
                </a:solidFill>
              </a:rPr>
              <a:t>Intuitive (Emotional)</a:t>
            </a:r>
          </a:p>
          <a:p>
            <a:pPr>
              <a:buFont typeface="Arial" pitchFamily="34" charset="0"/>
              <a:buChar char="•"/>
            </a:pPr>
            <a:r>
              <a:rPr lang="en-US" sz="3600" b="1" dirty="0"/>
              <a:t> </a:t>
            </a:r>
            <a:r>
              <a:rPr lang="en-US" sz="3600" dirty="0"/>
              <a:t>Experiences grief as very intense feelings</a:t>
            </a:r>
          </a:p>
          <a:p>
            <a:pPr>
              <a:buFont typeface="Arial" pitchFamily="34" charset="0"/>
              <a:buChar char="•"/>
            </a:pPr>
            <a:r>
              <a:rPr lang="en-US" sz="3600" dirty="0"/>
              <a:t> Shows feelings openly</a:t>
            </a:r>
          </a:p>
          <a:p>
            <a:pPr>
              <a:buFont typeface="Arial" pitchFamily="34" charset="0"/>
              <a:buChar char="•"/>
            </a:pPr>
            <a:r>
              <a:rPr lang="en-US" sz="3600" dirty="0"/>
              <a:t> Seeks out others to share feelings</a:t>
            </a:r>
          </a:p>
        </p:txBody>
      </p:sp>
      <p:sp>
        <p:nvSpPr>
          <p:cNvPr id="4" name="TextBox 3"/>
          <p:cNvSpPr txBox="1"/>
          <p:nvPr/>
        </p:nvSpPr>
        <p:spPr>
          <a:xfrm>
            <a:off x="685800" y="4724400"/>
            <a:ext cx="7772400" cy="646331"/>
          </a:xfrm>
          <a:prstGeom prst="rect">
            <a:avLst/>
          </a:prstGeom>
          <a:noFill/>
        </p:spPr>
        <p:txBody>
          <a:bodyPr wrap="square" rtlCol="0">
            <a:spAutoFit/>
          </a:bodyPr>
          <a:lstStyle/>
          <a:p>
            <a:pPr algn="ctr"/>
            <a:r>
              <a:rPr lang="en-US" sz="3600" b="1" dirty="0">
                <a:solidFill>
                  <a:srgbClr val="FF0000"/>
                </a:solidFill>
              </a:rPr>
              <a:t>Most people are a blend of both styles</a:t>
            </a:r>
          </a:p>
        </p:txBody>
      </p:sp>
    </p:spTree>
    <p:extLst>
      <p:ext uri="{BB962C8B-B14F-4D97-AF65-F5344CB8AC3E}">
        <p14:creationId xmlns:p14="http://schemas.microsoft.com/office/powerpoint/2010/main" val="84538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73242" y="381000"/>
            <a:ext cx="8229600" cy="762000"/>
          </a:xfrm>
        </p:spPr>
        <p:txBody>
          <a:bodyPr/>
          <a:lstStyle/>
          <a:p>
            <a:pPr eaLnBrk="1" hangingPunct="1"/>
            <a:r>
              <a:rPr lang="en-US" dirty="0">
                <a:ea typeface="ＭＳ Ｐゴシック" pitchFamily="34" charset="-128"/>
              </a:rPr>
              <a:t>Self-Comfort Strategies</a:t>
            </a:r>
          </a:p>
        </p:txBody>
      </p:sp>
      <p:sp>
        <p:nvSpPr>
          <p:cNvPr id="15363" name="Content Placeholder 2"/>
          <p:cNvSpPr>
            <a:spLocks noGrp="1"/>
          </p:cNvSpPr>
          <p:nvPr>
            <p:ph idx="1"/>
          </p:nvPr>
        </p:nvSpPr>
        <p:spPr>
          <a:xfrm>
            <a:off x="228600" y="1295400"/>
            <a:ext cx="8610600" cy="5410200"/>
          </a:xfrm>
        </p:spPr>
        <p:txBody>
          <a:bodyPr>
            <a:normAutofit/>
          </a:bodyPr>
          <a:lstStyle/>
          <a:p>
            <a:pPr eaLnBrk="1" hangingPunct="1">
              <a:buFont typeface="Arial" charset="0"/>
              <a:buNone/>
            </a:pPr>
            <a:r>
              <a:rPr lang="en-US" sz="2800" dirty="0">
                <a:ea typeface="ＭＳ Ｐゴシック" pitchFamily="34" charset="-128"/>
              </a:rPr>
              <a:t>Take a moment and think of what you do, where you go and who you like to be with when you are in need of self-comfort:</a:t>
            </a:r>
          </a:p>
          <a:p>
            <a:pPr eaLnBrk="1" hangingPunct="1">
              <a:buFont typeface="Arial" charset="0"/>
              <a:buNone/>
            </a:pPr>
            <a:endParaRPr lang="en-US" sz="2000" dirty="0">
              <a:ea typeface="ＭＳ Ｐゴシック" pitchFamily="34" charset="-128"/>
            </a:endParaRPr>
          </a:p>
          <a:p>
            <a:pPr eaLnBrk="1" hangingPunct="1">
              <a:buFont typeface="Arial" charset="0"/>
              <a:buNone/>
            </a:pPr>
            <a:r>
              <a:rPr lang="en-US" sz="3000" dirty="0">
                <a:ea typeface="ＭＳ Ｐゴシック" pitchFamily="34" charset="-128"/>
              </a:rPr>
              <a:t>Comforting People:</a:t>
            </a:r>
          </a:p>
          <a:p>
            <a:pPr eaLnBrk="1" hangingPunct="1">
              <a:buFont typeface="Arial" charset="0"/>
              <a:buNone/>
            </a:pPr>
            <a:r>
              <a:rPr lang="en-US" sz="3000" dirty="0">
                <a:ea typeface="ＭＳ Ｐゴシック" pitchFamily="34" charset="-128"/>
              </a:rPr>
              <a:t>Comforting Places:</a:t>
            </a:r>
          </a:p>
          <a:p>
            <a:pPr eaLnBrk="1" hangingPunct="1">
              <a:buFont typeface="Arial" charset="0"/>
              <a:buNone/>
            </a:pPr>
            <a:r>
              <a:rPr lang="en-US" sz="3000" dirty="0">
                <a:ea typeface="ＭＳ Ｐゴシック" pitchFamily="34" charset="-128"/>
              </a:rPr>
              <a:t>Comforting Things:</a:t>
            </a:r>
          </a:p>
          <a:p>
            <a:pPr eaLnBrk="1" hangingPunct="1">
              <a:buFont typeface="Arial" charset="0"/>
              <a:buNone/>
            </a:pPr>
            <a:r>
              <a:rPr lang="en-US" sz="3000" dirty="0">
                <a:ea typeface="ＭＳ Ｐゴシック" pitchFamily="34" charset="-128"/>
              </a:rPr>
              <a:t>Comforting Activities:</a:t>
            </a:r>
          </a:p>
          <a:p>
            <a:pPr eaLnBrk="1" hangingPunct="1">
              <a:buFont typeface="Arial" charset="0"/>
              <a:buNone/>
            </a:pPr>
            <a:r>
              <a:rPr lang="en-US" sz="3000" dirty="0">
                <a:ea typeface="ＭＳ Ｐゴシック" pitchFamily="34" charset="-128"/>
              </a:rPr>
              <a:t>Comforting Thoughts:</a:t>
            </a:r>
          </a:p>
          <a:p>
            <a:pPr eaLnBrk="1" hangingPunct="1">
              <a:buFont typeface="Arial" charset="0"/>
              <a:buNone/>
            </a:pPr>
            <a:r>
              <a:rPr lang="en-US" sz="3000" dirty="0">
                <a:ea typeface="ＭＳ Ｐゴシック" pitchFamily="34" charset="-128"/>
              </a:rPr>
              <a:t>Comforting Foods:</a:t>
            </a:r>
          </a:p>
        </p:txBody>
      </p:sp>
      <p:pic>
        <p:nvPicPr>
          <p:cNvPr id="15364" name="Picture 3" descr="hammock.jpg"/>
          <p:cNvPicPr>
            <a:picLocks noChangeAspect="1"/>
          </p:cNvPicPr>
          <p:nvPr/>
        </p:nvPicPr>
        <p:blipFill>
          <a:blip r:embed="rId2" cstate="print"/>
          <a:srcRect/>
          <a:stretch>
            <a:fillRect/>
          </a:stretch>
        </p:blipFill>
        <p:spPr bwMode="auto">
          <a:xfrm>
            <a:off x="4567989" y="2590800"/>
            <a:ext cx="4368800" cy="3276600"/>
          </a:xfrm>
          <a:prstGeom prst="rect">
            <a:avLst/>
          </a:prstGeom>
          <a:noFill/>
          <a:ln w="9525">
            <a:noFill/>
            <a:miter lim="800000"/>
            <a:headEnd/>
            <a:tailEnd/>
          </a:ln>
        </p:spPr>
      </p:pic>
    </p:spTree>
    <p:extLst>
      <p:ext uri="{BB962C8B-B14F-4D97-AF65-F5344CB8AC3E}">
        <p14:creationId xmlns:p14="http://schemas.microsoft.com/office/powerpoint/2010/main" val="7431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 calcmode="lin" valueType="num">
                                      <p:cBhvr additive="base">
                                        <p:cTn id="37"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5C31A-1C15-4CEF-A2C5-E893974FEBC0}"/>
              </a:ext>
            </a:extLst>
          </p:cNvPr>
          <p:cNvSpPr/>
          <p:nvPr/>
        </p:nvSpPr>
        <p:spPr>
          <a:xfrm>
            <a:off x="228600" y="457200"/>
            <a:ext cx="8001000" cy="624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Practical Suggestions for Those Who Grieve (Part 1)</a:t>
            </a: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These are some strategies which those who grieve have found helpful.  Everyone’s grief is unique, so these general suggestions will vary in their relevance and application to each person.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Engage in activities that might bring some comfort or temporary relief</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daily essentials</a:t>
            </a:r>
            <a:r>
              <a:rPr lang="en-US" sz="2000" dirty="0">
                <a:effectLst/>
                <a:latin typeface="Calibri" panose="020F0502020204030204" pitchFamily="34" charset="0"/>
                <a:ea typeface="Calibri" panose="020F0502020204030204" pitchFamily="34" charset="0"/>
                <a:cs typeface="Times New Roman" panose="02020603050405020304" pitchFamily="18" charset="0"/>
              </a:rPr>
              <a:t>: eating, hydrating, rest/sleep</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physical activities</a:t>
            </a:r>
            <a:r>
              <a:rPr lang="en-US" sz="2000" dirty="0">
                <a:effectLst/>
                <a:latin typeface="Calibri" panose="020F0502020204030204" pitchFamily="34" charset="0"/>
                <a:ea typeface="Calibri" panose="020F0502020204030204" pitchFamily="34" charset="0"/>
                <a:cs typeface="Times New Roman" panose="02020603050405020304" pitchFamily="18" charset="0"/>
              </a:rPr>
              <a:t>: walking, swimming, hiking, yoga, massage, etc.</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diversions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reading, TV, sporting events, etc.</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community groups</a:t>
            </a:r>
            <a:r>
              <a:rPr lang="en-US" sz="2000" dirty="0">
                <a:effectLst/>
                <a:latin typeface="Calibri" panose="020F0502020204030204" pitchFamily="34" charset="0"/>
                <a:ea typeface="Calibri" panose="020F0502020204030204" pitchFamily="34" charset="0"/>
                <a:cs typeface="Times New Roman" panose="02020603050405020304" pitchFamily="18" charset="0"/>
              </a:rPr>
              <a:t>: religious communities, hobby groups, volunteering,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etc.</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Engage in activities that touch upon your grief</a:t>
            </a:r>
            <a:r>
              <a:rPr lang="en-US" sz="2000" dirty="0">
                <a:effectLst/>
                <a:latin typeface="Calibri" panose="020F0502020204030204" pitchFamily="34" charset="0"/>
                <a:ea typeface="Calibri" panose="020F0502020204030204" pitchFamily="34" charset="0"/>
                <a:cs typeface="Times New Roman" panose="02020603050405020304" pitchFamily="18" charset="0"/>
              </a:rPr>
              <a:t>: photo albums,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journaling, cemetery visits, connecting with remembered places or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activities or music, support group.</a:t>
            </a:r>
          </a:p>
          <a:p>
            <a:pPr algn="ctr"/>
            <a:endParaRPr lang="en-US" dirty="0"/>
          </a:p>
          <a:p>
            <a:pPr algn="ctr"/>
            <a:endParaRPr lang="en-US" dirty="0"/>
          </a:p>
        </p:txBody>
      </p:sp>
    </p:spTree>
    <p:extLst>
      <p:ext uri="{BB962C8B-B14F-4D97-AF65-F5344CB8AC3E}">
        <p14:creationId xmlns:p14="http://schemas.microsoft.com/office/powerpoint/2010/main" val="84838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5C31A-1C15-4CEF-A2C5-E893974FEBC0}"/>
              </a:ext>
            </a:extLst>
          </p:cNvPr>
          <p:cNvSpPr/>
          <p:nvPr/>
        </p:nvSpPr>
        <p:spPr>
          <a:xfrm>
            <a:off x="228600" y="457200"/>
            <a:ext cx="8001000" cy="624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endParaRPr lang="en-US" dirty="0"/>
          </a:p>
          <a:p>
            <a:pPr algn="ctr"/>
            <a:endParaRPr lang="en-US" dirty="0"/>
          </a:p>
          <a:p>
            <a:pPr algn="ctr"/>
            <a:r>
              <a:rPr lang="en-US" sz="2000" b="1" dirty="0"/>
              <a:t>Practical Suggestions for Those Who Grieve (Part 2)</a:t>
            </a:r>
          </a:p>
          <a:p>
            <a:pPr algn="ctr"/>
            <a:endParaRPr lang="en-US" sz="2000" dirty="0"/>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Consider social connections and how to manage them</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doers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are people who can be counted on to get things done (assisting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with housework or yard work, helping with the car, consulting about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computer issues, taxes, e.g.).</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listeners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those who can lend a sympathetic ear, without becoming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reactive or judgmental.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active partners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those whom you can engage in specific activities for the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purpose of simple enjoyment (visiting a gallery, sharing a lunch,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exercising, e.g.).</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challenging people</a:t>
            </a:r>
            <a:r>
              <a:rPr lang="en-US" sz="2000" dirty="0">
                <a:effectLst/>
                <a:latin typeface="Calibri" panose="020F0502020204030204" pitchFamily="34" charset="0"/>
                <a:ea typeface="Calibri" panose="020F0502020204030204" pitchFamily="34" charset="0"/>
                <a:cs typeface="Times New Roman" panose="02020603050405020304" pitchFamily="18" charset="0"/>
              </a:rPr>
              <a:t>: Negative figures are people better off avoided, or if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essential to interact with, to engage in limited interaction.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Find and experiment with your own rhythm</a:t>
            </a:r>
            <a:r>
              <a:rPr lang="en-US" sz="2000" dirty="0">
                <a:effectLst/>
                <a:latin typeface="Calibri" panose="020F0502020204030204" pitchFamily="34" charset="0"/>
                <a:ea typeface="Calibri" panose="020F0502020204030204" pitchFamily="34" charset="0"/>
                <a:cs typeface="Times New Roman" panose="02020603050405020304" pitchFamily="18" charset="0"/>
              </a:rPr>
              <a:t> between going and doing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with others, on the one hand, and being low key on your own, on the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other.  Managing potential lower energy levels will be a part of this.</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74190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5C31A-1C15-4CEF-A2C5-E893974FEBC0}"/>
              </a:ext>
            </a:extLst>
          </p:cNvPr>
          <p:cNvSpPr/>
          <p:nvPr/>
        </p:nvSpPr>
        <p:spPr>
          <a:xfrm>
            <a:off x="228600" y="457200"/>
            <a:ext cx="8001000" cy="624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p>
          <a:p>
            <a:pPr algn="ctr"/>
            <a:r>
              <a:rPr lang="en-US" sz="2000" b="1" dirty="0"/>
              <a:t>Practical Suggestions for Those Who Grieve (Part 3)</a:t>
            </a:r>
          </a:p>
          <a:p>
            <a:pPr algn="ctr"/>
            <a:endParaRPr lang="en-US" sz="2000" dirty="0"/>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Consider wise ways to deal with family members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They will likely be in a different place in their grief than you.  Think about what each person might need and communicate about this if possible.  For your own self-care, give space to difficult relationships when needed.</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Trust your own timeline for dealing with a loved one’s possessions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Think about which items you will want to keep and cherish, and which items you will share with others or donate.  Don’t let others’ expectations rush you before you are ready.</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Go easy with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shoulds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There are a lot of expectations around for what grief “should” be like, and this may be compounded by the fact that you will not feel like yourself at times.  Be patient and gentle with yourself, trusting that you will find what you need to cope for as long as you need to grieve.  </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85546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8038"/>
          </a:xfrm>
        </p:spPr>
        <p:txBody>
          <a:bodyPr/>
          <a:lstStyle/>
          <a:p>
            <a:endParaRPr lang="en-US" dirty="0"/>
          </a:p>
        </p:txBody>
      </p:sp>
      <p:sp>
        <p:nvSpPr>
          <p:cNvPr id="3" name="Content Placeholder 2"/>
          <p:cNvSpPr>
            <a:spLocks noGrp="1"/>
          </p:cNvSpPr>
          <p:nvPr>
            <p:ph idx="1"/>
          </p:nvPr>
        </p:nvSpPr>
        <p:spPr>
          <a:xfrm>
            <a:off x="228601" y="5668962"/>
            <a:ext cx="8153400" cy="884237"/>
          </a:xfrm>
        </p:spPr>
        <p:txBody>
          <a:bodyPr>
            <a:noAutofit/>
          </a:bodyPr>
          <a:lstStyle/>
          <a:p>
            <a:pPr marL="0" indent="0" algn="ctr">
              <a:buNone/>
            </a:pPr>
            <a:r>
              <a:rPr lang="en-US" sz="4800" dirty="0"/>
              <a:t>Be gentle with yourself</a:t>
            </a:r>
          </a:p>
        </p:txBody>
      </p:sp>
      <p:pic>
        <p:nvPicPr>
          <p:cNvPr id="2050" name="Picture 2" descr="gentle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3220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48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_300.jpg"/>
          <p:cNvPicPr>
            <a:picLocks noChangeAspect="1"/>
          </p:cNvPicPr>
          <p:nvPr/>
        </p:nvPicPr>
        <p:blipFill>
          <a:blip r:embed="rId2" cstate="print"/>
          <a:stretch>
            <a:fillRect/>
          </a:stretch>
        </p:blipFill>
        <p:spPr>
          <a:xfrm>
            <a:off x="2819400" y="304800"/>
            <a:ext cx="3200400" cy="1066800"/>
          </a:xfrm>
          <a:prstGeom prst="rect">
            <a:avLst/>
          </a:prstGeom>
        </p:spPr>
      </p:pic>
      <p:sp>
        <p:nvSpPr>
          <p:cNvPr id="8" name="Rectangle 7"/>
          <p:cNvSpPr/>
          <p:nvPr/>
        </p:nvSpPr>
        <p:spPr>
          <a:xfrm>
            <a:off x="304800" y="2362200"/>
            <a:ext cx="8534400" cy="2286000"/>
          </a:xfrm>
          <a:prstGeom prst="rect">
            <a:avLst/>
          </a:prstGeom>
          <a:solidFill>
            <a:srgbClr val="FAA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04800" y="2362200"/>
            <a:ext cx="8534400" cy="1219200"/>
          </a:xfrm>
          <a:prstGeom prst="rect">
            <a:avLst/>
          </a:prstGeom>
          <a:solidFill>
            <a:schemeClr val="bg1"/>
          </a:solidFill>
          <a:ln>
            <a:solidFill>
              <a:schemeClr val="accent1"/>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dirty="0">
              <a:solidFill>
                <a:schemeClr val="tx1">
                  <a:lumMod val="85000"/>
                  <a:lumOff val="15000"/>
                </a:schemeClr>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lumMod val="85000"/>
                    <a:lumOff val="15000"/>
                  </a:schemeClr>
                </a:solidFill>
                <a:effectLst/>
                <a:uLnTx/>
                <a:uFillTx/>
                <a:latin typeface="+mj-lt"/>
                <a:ea typeface="+mj-ea"/>
                <a:cs typeface="+mj-cs"/>
              </a:rPr>
              <a:t>THANK</a:t>
            </a:r>
            <a:r>
              <a:rPr kumimoji="0" lang="en-US" sz="3200" b="1" i="0" u="none" strike="noStrike" kern="1200" cap="none" spc="0" normalizeH="0" noProof="0" dirty="0">
                <a:ln>
                  <a:noFill/>
                </a:ln>
                <a:solidFill>
                  <a:schemeClr val="tx1">
                    <a:lumMod val="85000"/>
                    <a:lumOff val="15000"/>
                  </a:schemeClr>
                </a:solidFill>
                <a:effectLst/>
                <a:uLnTx/>
                <a:uFillTx/>
                <a:latin typeface="+mj-lt"/>
                <a:ea typeface="+mj-ea"/>
                <a:cs typeface="+mj-cs"/>
              </a:rPr>
              <a:t> YOU!</a:t>
            </a:r>
          </a:p>
        </p:txBody>
      </p:sp>
      <p:sp>
        <p:nvSpPr>
          <p:cNvPr id="10" name="Subtitle 2"/>
          <p:cNvSpPr txBox="1">
            <a:spLocks/>
          </p:cNvSpPr>
          <p:nvPr/>
        </p:nvSpPr>
        <p:spPr>
          <a:xfrm>
            <a:off x="304800" y="3581400"/>
            <a:ext cx="8534400" cy="914400"/>
          </a:xfrm>
          <a:prstGeom prst="rect">
            <a:avLst/>
          </a:prstGeom>
          <a:solidFill>
            <a:schemeClr val="accent1"/>
          </a:solidFill>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p>
            <a:pPr algn="ctr"/>
            <a:r>
              <a:rPr lang="en-US" sz="2400" dirty="0">
                <a:solidFill>
                  <a:schemeClr val="bg1"/>
                </a:solidFill>
              </a:rPr>
              <a:t>Call Us Any Time, Any Day.</a:t>
            </a:r>
          </a:p>
          <a:p>
            <a:pPr algn="ctr"/>
            <a:r>
              <a:rPr lang="en-US" sz="2400" dirty="0">
                <a:solidFill>
                  <a:schemeClr val="bg1"/>
                </a:solidFill>
              </a:rPr>
              <a:t>301-921-4400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flipV="1">
            <a:off x="1792288" y="5367338"/>
            <a:ext cx="5980112" cy="46037"/>
          </a:xfrm>
        </p:spPr>
        <p:txBody>
          <a:bodyPr>
            <a:normAutofit fontScale="90000"/>
          </a:bodyPr>
          <a:lstStyle/>
          <a:p>
            <a:pPr>
              <a:defRPr/>
            </a:pPr>
            <a:endParaRPr lang="en-US"/>
          </a:p>
        </p:txBody>
      </p:sp>
      <p:sp>
        <p:nvSpPr>
          <p:cNvPr id="4099" name="Text Placeholder 3"/>
          <p:cNvSpPr>
            <a:spLocks noGrp="1"/>
          </p:cNvSpPr>
          <p:nvPr>
            <p:ph type="body" sz="half" idx="2"/>
          </p:nvPr>
        </p:nvSpPr>
        <p:spPr>
          <a:xfrm>
            <a:off x="0" y="152400"/>
            <a:ext cx="9144000" cy="762000"/>
          </a:xfrm>
        </p:spPr>
        <p:txBody>
          <a:bodyPr>
            <a:normAutofit fontScale="70000" lnSpcReduction="20000"/>
          </a:bodyPr>
          <a:lstStyle/>
          <a:p>
            <a:pPr>
              <a:defRPr/>
            </a:pPr>
            <a:endParaRPr lang="en-US" dirty="0"/>
          </a:p>
          <a:p>
            <a:pPr algn="ctr">
              <a:defRPr/>
            </a:pPr>
            <a:r>
              <a:rPr lang="en-US" sz="3200" dirty="0"/>
              <a:t>   </a:t>
            </a:r>
            <a:r>
              <a:rPr lang="en-US" sz="4800" dirty="0"/>
              <a:t>The Adams Memorial or “Grief”</a:t>
            </a:r>
          </a:p>
        </p:txBody>
      </p:sp>
      <p:pic>
        <p:nvPicPr>
          <p:cNvPr id="4100" name="Picture 5" descr="Adams-memorial-SaintGaudens.jpg"/>
          <p:cNvPicPr>
            <a:picLocks noGrp="1" noChangeAspect="1" noChangeArrowheads="1"/>
          </p:cNvPicPr>
          <p:nvPr>
            <p:ph type="pic" idx="1"/>
          </p:nvPr>
        </p:nvPicPr>
        <p:blipFill>
          <a:blip r:embed="rId2"/>
          <a:srcRect t="21884" b="21884"/>
          <a:stretch>
            <a:fillRect/>
          </a:stretch>
        </p:blipFill>
        <p:spPr>
          <a:xfrm>
            <a:off x="609600" y="906624"/>
            <a:ext cx="7861300" cy="5895975"/>
          </a:xfrm>
        </p:spPr>
      </p:pic>
    </p:spTree>
    <p:extLst>
      <p:ext uri="{BB962C8B-B14F-4D97-AF65-F5344CB8AC3E}">
        <p14:creationId xmlns:p14="http://schemas.microsoft.com/office/powerpoint/2010/main" val="10687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t>Loss Comes in Many Ways</a:t>
            </a:r>
          </a:p>
        </p:txBody>
      </p:sp>
      <p:sp>
        <p:nvSpPr>
          <p:cNvPr id="3" name="Content Placeholder 2"/>
          <p:cNvSpPr>
            <a:spLocks noGrp="1"/>
          </p:cNvSpPr>
          <p:nvPr>
            <p:ph idx="1"/>
          </p:nvPr>
        </p:nvSpPr>
        <p:spPr/>
        <p:txBody>
          <a:bodyPr>
            <a:normAutofit/>
          </a:bodyPr>
          <a:lstStyle/>
          <a:p>
            <a:pPr marL="0" indent="0" algn="ctr">
              <a:buNone/>
            </a:pPr>
            <a:r>
              <a:rPr lang="en-US" sz="6000" dirty="0"/>
              <a:t>What are some losses which individuals can experience?</a:t>
            </a:r>
          </a:p>
        </p:txBody>
      </p:sp>
    </p:spTree>
    <p:extLst>
      <p:ext uri="{BB962C8B-B14F-4D97-AF65-F5344CB8AC3E}">
        <p14:creationId xmlns:p14="http://schemas.microsoft.com/office/powerpoint/2010/main" val="259734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t>Grief Responses</a:t>
            </a:r>
          </a:p>
        </p:txBody>
      </p:sp>
      <p:sp>
        <p:nvSpPr>
          <p:cNvPr id="3" name="Content Placeholder 2"/>
          <p:cNvSpPr>
            <a:spLocks noGrp="1"/>
          </p:cNvSpPr>
          <p:nvPr>
            <p:ph idx="1"/>
          </p:nvPr>
        </p:nvSpPr>
        <p:spPr/>
        <p:txBody>
          <a:bodyPr>
            <a:normAutofit/>
          </a:bodyPr>
          <a:lstStyle/>
          <a:p>
            <a:pPr marL="0" indent="0" algn="ctr">
              <a:buNone/>
            </a:pPr>
            <a:r>
              <a:rPr lang="en-US" sz="6000" dirty="0"/>
              <a:t>What responses or reactions can individuals have to a loss?</a:t>
            </a:r>
          </a:p>
        </p:txBody>
      </p:sp>
    </p:spTree>
    <p:extLst>
      <p:ext uri="{BB962C8B-B14F-4D97-AF65-F5344CB8AC3E}">
        <p14:creationId xmlns:p14="http://schemas.microsoft.com/office/powerpoint/2010/main" val="199800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t>Areas of Grief Response</a:t>
            </a:r>
          </a:p>
        </p:txBody>
      </p:sp>
      <p:sp>
        <p:nvSpPr>
          <p:cNvPr id="3" name="Content Placeholder 2"/>
          <p:cNvSpPr>
            <a:spLocks noGrp="1"/>
          </p:cNvSpPr>
          <p:nvPr>
            <p:ph idx="1"/>
          </p:nvPr>
        </p:nvSpPr>
        <p:spPr>
          <a:xfrm>
            <a:off x="457200" y="1905000"/>
            <a:ext cx="8229600" cy="4572000"/>
          </a:xfrm>
        </p:spPr>
        <p:txBody>
          <a:bodyPr>
            <a:normAutofit/>
          </a:bodyPr>
          <a:lstStyle/>
          <a:p>
            <a:r>
              <a:rPr lang="en-US" sz="4400" dirty="0"/>
              <a:t>Physical</a:t>
            </a:r>
          </a:p>
          <a:p>
            <a:r>
              <a:rPr lang="en-US" sz="4400" dirty="0"/>
              <a:t>Emotional</a:t>
            </a:r>
          </a:p>
          <a:p>
            <a:r>
              <a:rPr lang="en-US" sz="4400" dirty="0"/>
              <a:t>Cognitive</a:t>
            </a:r>
          </a:p>
          <a:p>
            <a:r>
              <a:rPr lang="en-US" sz="4400" dirty="0"/>
              <a:t>Social</a:t>
            </a:r>
          </a:p>
          <a:p>
            <a:r>
              <a:rPr lang="en-US" sz="4400" dirty="0"/>
              <a:t>Spiritual</a:t>
            </a:r>
          </a:p>
        </p:txBody>
      </p:sp>
    </p:spTree>
    <p:extLst>
      <p:ext uri="{BB962C8B-B14F-4D97-AF65-F5344CB8AC3E}">
        <p14:creationId xmlns:p14="http://schemas.microsoft.com/office/powerpoint/2010/main" val="343499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5400"/>
            <a:ext cx="9137512" cy="4724400"/>
          </a:xfrm>
        </p:spPr>
        <p:txBody>
          <a:bodyPr>
            <a:normAutofit/>
          </a:bodyPr>
          <a:lstStyle/>
          <a:p>
            <a:pPr marL="0" indent="0">
              <a:buNone/>
            </a:pPr>
            <a:r>
              <a:rPr lang="en-US" sz="2800" dirty="0"/>
              <a:t>                                                                                 </a:t>
            </a:r>
            <a:r>
              <a:rPr lang="en-US" sz="3000" dirty="0"/>
              <a:t> </a:t>
            </a:r>
          </a:p>
          <a:p>
            <a:pPr marL="0" indent="0">
              <a:buNone/>
            </a:pPr>
            <a:r>
              <a:rPr lang="en-US" sz="3000" dirty="0"/>
              <a:t>                                                                                                                          </a:t>
            </a:r>
          </a:p>
          <a:p>
            <a:pPr marL="0" indent="0">
              <a:buNone/>
            </a:pPr>
            <a:r>
              <a:rPr lang="en-US" sz="3000" dirty="0"/>
              <a:t> </a:t>
            </a:r>
          </a:p>
          <a:p>
            <a:pPr marL="0" indent="0">
              <a:buNone/>
            </a:pPr>
            <a:r>
              <a:rPr lang="en-US" sz="3000" dirty="0"/>
              <a:t>        </a:t>
            </a:r>
            <a:r>
              <a:rPr lang="en-US" sz="2800" dirty="0"/>
              <a:t>Supports</a:t>
            </a:r>
            <a:r>
              <a:rPr lang="en-US" sz="3000" dirty="0"/>
              <a:t>                      </a:t>
            </a:r>
            <a:r>
              <a:rPr lang="en-US" sz="3600" b="1" dirty="0">
                <a:latin typeface="Chiller" panose="04020404031007020602" pitchFamily="82" charset="0"/>
              </a:rPr>
              <a:t>River                 </a:t>
            </a:r>
            <a:r>
              <a:rPr lang="en-US" sz="2800" dirty="0"/>
              <a:t>Supports</a:t>
            </a:r>
            <a:r>
              <a:rPr lang="en-US" sz="2800" b="1" dirty="0">
                <a:latin typeface="Chiller" panose="04020404031007020602" pitchFamily="82" charset="0"/>
              </a:rPr>
              <a:t> </a:t>
            </a:r>
            <a:r>
              <a:rPr lang="en-US" sz="3600" b="1" dirty="0">
                <a:latin typeface="Chiller" panose="04020404031007020602" pitchFamily="82" charset="0"/>
              </a:rPr>
              <a:t>   </a:t>
            </a:r>
          </a:p>
          <a:p>
            <a:pPr marL="0" indent="0">
              <a:buNone/>
            </a:pPr>
            <a:r>
              <a:rPr lang="en-US" sz="3600" b="1" dirty="0">
                <a:latin typeface="Chiller" panose="04020404031007020602" pitchFamily="82" charset="0"/>
              </a:rPr>
              <a:t>                               of </a:t>
            </a:r>
          </a:p>
          <a:p>
            <a:pPr marL="0" indent="0">
              <a:buNone/>
            </a:pPr>
            <a:r>
              <a:rPr lang="en-US" sz="3600" b="1" dirty="0">
                <a:latin typeface="Chiller" panose="04020404031007020602" pitchFamily="82" charset="0"/>
              </a:rPr>
              <a:t>                             Reactions</a:t>
            </a:r>
          </a:p>
          <a:p>
            <a:pPr marL="0" indent="0">
              <a:buNone/>
            </a:pPr>
            <a:r>
              <a:rPr lang="en-US" sz="3000" dirty="0"/>
              <a:t>                                                      </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p:txBody>
      </p:sp>
      <p:sp>
        <p:nvSpPr>
          <p:cNvPr id="4" name="Rectangle 1"/>
          <p:cNvSpPr>
            <a:spLocks noGrp="1" noChangeArrowheads="1"/>
          </p:cNvSpPr>
          <p:nvPr>
            <p:ph type="title"/>
          </p:nvPr>
        </p:nvSpPr>
        <p:spPr bwMode="auto">
          <a:xfrm>
            <a:off x="6487" y="522973"/>
            <a:ext cx="91310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sng"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Bridge of Grief over the River of Sorrow</a:t>
            </a:r>
            <a:r>
              <a:rPr kumimoji="0" lang="en-US" altLang="en-US" sz="3600" b="0" i="0" u="sng" strike="noStrike" cap="none" normalizeH="0" baseline="0" dirty="0">
                <a:ln>
                  <a:noFill/>
                </a:ln>
                <a:solidFill>
                  <a:schemeClr val="tx1"/>
                </a:solidFill>
                <a:effectLst/>
              </a:rPr>
              <a:t> </a:t>
            </a:r>
            <a:endParaRPr kumimoji="0" lang="en-US" altLang="en-US" sz="3600" b="0" i="0" u="sng" strike="noStrike" cap="none" normalizeH="0" baseline="0" dirty="0">
              <a:ln>
                <a:noFill/>
              </a:ln>
              <a:solidFill>
                <a:schemeClr val="tx1"/>
              </a:solidFill>
              <a:effectLst/>
              <a:latin typeface="Arial" panose="020B0604020202020204" pitchFamily="34" charset="0"/>
            </a:endParaRPr>
          </a:p>
        </p:txBody>
      </p:sp>
      <p:sp>
        <p:nvSpPr>
          <p:cNvPr id="9" name="TextBox 8"/>
          <p:cNvSpPr txBox="1"/>
          <p:nvPr/>
        </p:nvSpPr>
        <p:spPr>
          <a:xfrm>
            <a:off x="5100638" y="4942747"/>
            <a:ext cx="993775" cy="715963"/>
          </a:xfrm>
          <a:prstGeom prst="rect">
            <a:avLst/>
          </a:prstGeom>
          <a:noFill/>
        </p:spPr>
        <p:txBody>
          <a:bodyPr wrap="square" rtlCol="0">
            <a:spAutoFit/>
          </a:bodyPr>
          <a:lstStyle/>
          <a:p>
            <a:endParaRPr lang="en-US" dirty="0"/>
          </a:p>
        </p:txBody>
      </p:sp>
      <p:pic>
        <p:nvPicPr>
          <p:cNvPr id="10" name="Picture 3" descr="Image result for bridge line draw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001" y="1480955"/>
            <a:ext cx="3284479" cy="158675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urved Connector 14"/>
          <p:cNvCxnSpPr/>
          <p:nvPr/>
        </p:nvCxnSpPr>
        <p:spPr>
          <a:xfrm rot="16200000" flipH="1">
            <a:off x="3314700" y="5067300"/>
            <a:ext cx="1371600" cy="5334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3848099" y="5067299"/>
            <a:ext cx="1371604" cy="53340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381501" y="5067299"/>
            <a:ext cx="1371602" cy="533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7104" name="Curved Connector 47103"/>
          <p:cNvCxnSpPr/>
          <p:nvPr/>
        </p:nvCxnSpPr>
        <p:spPr>
          <a:xfrm rot="16200000" flipH="1">
            <a:off x="2772811" y="3716642"/>
            <a:ext cx="1245702" cy="200025"/>
          </a:xfrm>
          <a:prstGeom prst="curvedConnector3">
            <a:avLst>
              <a:gd name="adj1" fmla="val 29776"/>
            </a:avLst>
          </a:prstGeom>
        </p:spPr>
        <p:style>
          <a:lnRef idx="1">
            <a:schemeClr val="accent1"/>
          </a:lnRef>
          <a:fillRef idx="0">
            <a:schemeClr val="accent1"/>
          </a:fillRef>
          <a:effectRef idx="0">
            <a:schemeClr val="accent1"/>
          </a:effectRef>
          <a:fontRef idx="minor">
            <a:schemeClr val="tx1"/>
          </a:fontRef>
        </p:style>
      </p:cxnSp>
      <p:cxnSp>
        <p:nvCxnSpPr>
          <p:cNvPr id="47110" name="Curved Connector 47109"/>
          <p:cNvCxnSpPr/>
          <p:nvPr/>
        </p:nvCxnSpPr>
        <p:spPr>
          <a:xfrm rot="5400000">
            <a:off x="4181047" y="3667552"/>
            <a:ext cx="1010508" cy="22860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7115" name="Straight Arrow Connector 47114"/>
          <p:cNvCxnSpPr/>
          <p:nvPr/>
        </p:nvCxnSpPr>
        <p:spPr>
          <a:xfrm flipV="1">
            <a:off x="2209800" y="2895600"/>
            <a:ext cx="838200" cy="357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120" name="Straight Arrow Connector 47119"/>
          <p:cNvCxnSpPr/>
          <p:nvPr/>
        </p:nvCxnSpPr>
        <p:spPr>
          <a:xfrm flipH="1" flipV="1">
            <a:off x="5410200" y="3067708"/>
            <a:ext cx="1219200" cy="208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6200000" flipH="1">
            <a:off x="3244302" y="3607107"/>
            <a:ext cx="1093301" cy="26669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5400000">
            <a:off x="4525503" y="3732596"/>
            <a:ext cx="1083595"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487" y="1371600"/>
            <a:ext cx="2279513"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Old Reality</a:t>
            </a:r>
          </a:p>
        </p:txBody>
      </p:sp>
      <p:sp>
        <p:nvSpPr>
          <p:cNvPr id="33" name="Oval 32"/>
          <p:cNvSpPr/>
          <p:nvPr/>
        </p:nvSpPr>
        <p:spPr>
          <a:xfrm>
            <a:off x="6553200" y="1379549"/>
            <a:ext cx="2133600" cy="7556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New Reality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Grief is not linear</a:t>
            </a:r>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959" y="1600200"/>
            <a:ext cx="848808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53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rot="19145951">
            <a:off x="1251496" y="337096"/>
            <a:ext cx="6096000" cy="6096000"/>
            <a:chOff x="1143000" y="304800"/>
            <a:chExt cx="6096000" cy="6096000"/>
          </a:xfrm>
        </p:grpSpPr>
        <p:sp>
          <p:nvSpPr>
            <p:cNvPr id="4" name="Oval 3"/>
            <p:cNvSpPr/>
            <p:nvPr/>
          </p:nvSpPr>
          <p:spPr>
            <a:xfrm>
              <a:off x="1143000" y="304800"/>
              <a:ext cx="6096000" cy="6096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05000" y="1143000"/>
              <a:ext cx="4572000" cy="457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rot="2658107" flipV="1">
              <a:off x="4918345" y="1677100"/>
              <a:ext cx="1518422" cy="26971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658107">
              <a:off x="3113286" y="3216835"/>
              <a:ext cx="480341" cy="28942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0"/>
            </p:cNvCxnSpPr>
            <p:nvPr/>
          </p:nvCxnSpPr>
          <p:spPr>
            <a:xfrm rot="2658107">
              <a:off x="3089137" y="753895"/>
              <a:ext cx="2205038" cy="225756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658107" flipV="1">
              <a:off x="1338136" y="2298640"/>
              <a:ext cx="2735241" cy="14540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2658107">
              <a:off x="3600769" y="4414306"/>
              <a:ext cx="2934377" cy="4993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rot="21435121">
            <a:off x="2841123" y="851717"/>
            <a:ext cx="2895600" cy="1524000"/>
          </a:xfrm>
          <a:prstGeom prst="rect">
            <a:avLst/>
          </a:prstGeom>
          <a:noFill/>
        </p:spPr>
        <p:txBody>
          <a:bodyPr wrap="square" lIns="91440" tIns="45720" rIns="91440" bIns="45720">
            <a:prstTxWarp prst="textArchUp">
              <a:avLst/>
            </a:prstTxWarp>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Life</a:t>
            </a:r>
          </a:p>
        </p:txBody>
      </p:sp>
      <p:grpSp>
        <p:nvGrpSpPr>
          <p:cNvPr id="51" name="Group 50"/>
          <p:cNvGrpSpPr/>
          <p:nvPr/>
        </p:nvGrpSpPr>
        <p:grpSpPr>
          <a:xfrm>
            <a:off x="6019800" y="228600"/>
            <a:ext cx="1295400" cy="914400"/>
            <a:chOff x="5334000" y="762000"/>
            <a:chExt cx="1295400" cy="914400"/>
          </a:xfrm>
          <a:gradFill flip="none" rotWithShape="1">
            <a:gsLst>
              <a:gs pos="0">
                <a:srgbClr val="FFF200"/>
              </a:gs>
              <a:gs pos="45000">
                <a:srgbClr val="FF7A00"/>
              </a:gs>
              <a:gs pos="70000">
                <a:srgbClr val="FF0300"/>
              </a:gs>
              <a:gs pos="100000">
                <a:srgbClr val="4D0808"/>
              </a:gs>
            </a:gsLst>
            <a:path path="shape">
              <a:fillToRect l="50000" t="50000" r="50000" b="50000"/>
            </a:path>
            <a:tileRect/>
          </a:gradFill>
        </p:grpSpPr>
        <p:sp>
          <p:nvSpPr>
            <p:cNvPr id="43" name="Explosion 1 42"/>
            <p:cNvSpPr/>
            <p:nvPr/>
          </p:nvSpPr>
          <p:spPr>
            <a:xfrm>
              <a:off x="5334000" y="762000"/>
              <a:ext cx="1295400" cy="914400"/>
            </a:xfrm>
            <a:prstGeom prst="irregularSeal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638800" y="990600"/>
              <a:ext cx="762000" cy="369332"/>
            </a:xfrm>
            <a:prstGeom prst="rect">
              <a:avLst/>
            </a:prstGeom>
            <a:grpFill/>
          </p:spPr>
          <p:txBody>
            <a:bodyPr wrap="square" rtlCol="0">
              <a:spAutoFit/>
            </a:bodyPr>
            <a:lstStyle/>
            <a:p>
              <a:pPr algn="ctr"/>
              <a:r>
                <a:rPr lang="en-US" b="1" dirty="0">
                  <a:ln w="9525">
                    <a:solidFill>
                      <a:srgbClr val="002060"/>
                    </a:solidFill>
                  </a:ln>
                  <a:solidFill>
                    <a:schemeClr val="bg1"/>
                  </a:solidFill>
                </a:rPr>
                <a:t>LOSS</a:t>
              </a:r>
            </a:p>
          </p:txBody>
        </p:sp>
      </p:grpSp>
      <p:sp>
        <p:nvSpPr>
          <p:cNvPr id="45" name="Rectangle 44"/>
          <p:cNvSpPr/>
          <p:nvPr/>
        </p:nvSpPr>
        <p:spPr>
          <a:xfrm rot="4121607">
            <a:off x="4534964" y="1922483"/>
            <a:ext cx="2818400" cy="1777114"/>
          </a:xfrm>
          <a:prstGeom prst="rect">
            <a:avLst/>
          </a:prstGeom>
          <a:noFill/>
        </p:spPr>
        <p:txBody>
          <a:bodyPr wrap="none" lIns="91440" tIns="45720" rIns="91440" bIns="45720">
            <a:prstTxWarp prst="textArchUp">
              <a:avLst>
                <a:gd name="adj" fmla="val 11595947"/>
              </a:avLst>
            </a:prstTxWarp>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Stunned</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TextBox 45"/>
          <p:cNvSpPr txBox="1"/>
          <p:nvPr/>
        </p:nvSpPr>
        <p:spPr>
          <a:xfrm>
            <a:off x="5029200" y="2209800"/>
            <a:ext cx="1905000" cy="1446550"/>
          </a:xfrm>
          <a:prstGeom prst="rect">
            <a:avLst/>
          </a:prstGeom>
          <a:noFill/>
        </p:spPr>
        <p:txBody>
          <a:bodyPr wrap="square" rtlCol="0">
            <a:spAutoFit/>
          </a:bodyPr>
          <a:lstStyle/>
          <a:p>
            <a:pPr>
              <a:buFont typeface="Arial" pitchFamily="34" charset="0"/>
              <a:buChar char="•"/>
            </a:pPr>
            <a:r>
              <a:rPr lang="en-US" sz="1100" dirty="0">
                <a:latin typeface="Arial" pitchFamily="34" charset="0"/>
              </a:rPr>
              <a:t> Shock</a:t>
            </a:r>
          </a:p>
          <a:p>
            <a:pPr>
              <a:buFont typeface="Arial" pitchFamily="34" charset="0"/>
              <a:buChar char="•"/>
            </a:pPr>
            <a:r>
              <a:rPr lang="en-US" sz="1100" dirty="0">
                <a:latin typeface="Arial" pitchFamily="34" charset="0"/>
              </a:rPr>
              <a:t> Confusion</a:t>
            </a:r>
          </a:p>
          <a:p>
            <a:pPr>
              <a:buFont typeface="Arial" pitchFamily="34" charset="0"/>
              <a:buChar char="•"/>
            </a:pPr>
            <a:r>
              <a:rPr lang="en-US" sz="1100" dirty="0">
                <a:latin typeface="Arial" pitchFamily="34" charset="0"/>
              </a:rPr>
              <a:t> Denial</a:t>
            </a:r>
          </a:p>
          <a:p>
            <a:pPr>
              <a:buFont typeface="Arial" pitchFamily="34" charset="0"/>
              <a:buChar char="•"/>
            </a:pPr>
            <a:r>
              <a:rPr lang="en-US" sz="1100" dirty="0">
                <a:latin typeface="Arial" pitchFamily="34" charset="0"/>
              </a:rPr>
              <a:t> Panic</a:t>
            </a:r>
          </a:p>
          <a:p>
            <a:pPr>
              <a:buFont typeface="Arial" pitchFamily="34" charset="0"/>
              <a:buChar char="•"/>
            </a:pPr>
            <a:r>
              <a:rPr lang="en-US" sz="1100" dirty="0">
                <a:latin typeface="Arial" pitchFamily="34" charset="0"/>
              </a:rPr>
              <a:t> Stressed out</a:t>
            </a:r>
          </a:p>
          <a:p>
            <a:pPr>
              <a:buFont typeface="Arial" pitchFamily="34" charset="0"/>
              <a:buChar char="•"/>
            </a:pPr>
            <a:r>
              <a:rPr lang="en-US" sz="1100" dirty="0">
                <a:latin typeface="Arial" pitchFamily="34" charset="0"/>
              </a:rPr>
              <a:t> On edge</a:t>
            </a:r>
          </a:p>
          <a:p>
            <a:pPr>
              <a:buFont typeface="Arial" pitchFamily="34" charset="0"/>
              <a:buChar char="•"/>
            </a:pPr>
            <a:r>
              <a:rPr lang="en-US" sz="1100" dirty="0">
                <a:latin typeface="Arial" pitchFamily="34" charset="0"/>
              </a:rPr>
              <a:t> Numb</a:t>
            </a:r>
          </a:p>
          <a:p>
            <a:pPr>
              <a:buFont typeface="Arial" pitchFamily="34" charset="0"/>
              <a:buChar char="•"/>
            </a:pPr>
            <a:r>
              <a:rPr lang="en-US" sz="1100" dirty="0">
                <a:latin typeface="Arial" pitchFamily="34" charset="0"/>
              </a:rPr>
              <a:t> Lowered self-esteem</a:t>
            </a:r>
          </a:p>
        </p:txBody>
      </p:sp>
      <p:sp>
        <p:nvSpPr>
          <p:cNvPr id="50" name="TextBox 49"/>
          <p:cNvSpPr txBox="1"/>
          <p:nvPr/>
        </p:nvSpPr>
        <p:spPr>
          <a:xfrm>
            <a:off x="7239000" y="1828800"/>
            <a:ext cx="1905000" cy="769441"/>
          </a:xfrm>
          <a:prstGeom prst="rect">
            <a:avLst/>
          </a:prstGeom>
          <a:noFill/>
        </p:spPr>
        <p:txBody>
          <a:bodyPr wrap="square" rtlCol="0">
            <a:spAutoFit/>
          </a:bodyPr>
          <a:lstStyle/>
          <a:p>
            <a:pPr>
              <a:buFont typeface="Arial" pitchFamily="34" charset="0"/>
              <a:buChar char="•"/>
            </a:pPr>
            <a:r>
              <a:rPr lang="en-US" sz="1100" dirty="0">
                <a:latin typeface="Arial" pitchFamily="34" charset="0"/>
              </a:rPr>
              <a:t> Passivity</a:t>
            </a:r>
          </a:p>
          <a:p>
            <a:pPr>
              <a:buFont typeface="Arial" pitchFamily="34" charset="0"/>
              <a:buChar char="•"/>
            </a:pPr>
            <a:r>
              <a:rPr lang="en-US" sz="1100" dirty="0">
                <a:latin typeface="Arial" pitchFamily="34" charset="0"/>
              </a:rPr>
              <a:t> Going thru the motions</a:t>
            </a:r>
          </a:p>
          <a:p>
            <a:pPr>
              <a:buFont typeface="Arial" pitchFamily="34" charset="0"/>
              <a:buChar char="•"/>
            </a:pPr>
            <a:r>
              <a:rPr lang="en-US" sz="1100" dirty="0">
                <a:latin typeface="Arial" pitchFamily="34" charset="0"/>
              </a:rPr>
              <a:t> Zoned out (Zombie-like)</a:t>
            </a:r>
          </a:p>
          <a:p>
            <a:pPr>
              <a:buFont typeface="Arial" pitchFamily="34" charset="0"/>
              <a:buChar char="•"/>
            </a:pPr>
            <a:r>
              <a:rPr lang="en-US" sz="1100" dirty="0">
                <a:latin typeface="Arial" pitchFamily="34" charset="0"/>
              </a:rPr>
              <a:t> Outbursts</a:t>
            </a:r>
          </a:p>
        </p:txBody>
      </p:sp>
      <p:sp>
        <p:nvSpPr>
          <p:cNvPr id="52" name="TextBox 51"/>
          <p:cNvSpPr txBox="1"/>
          <p:nvPr/>
        </p:nvSpPr>
        <p:spPr>
          <a:xfrm>
            <a:off x="4528096" y="3733800"/>
            <a:ext cx="2101304" cy="1615827"/>
          </a:xfrm>
          <a:prstGeom prst="rect">
            <a:avLst/>
          </a:prstGeom>
          <a:noFill/>
        </p:spPr>
        <p:txBody>
          <a:bodyPr wrap="square" rtlCol="0">
            <a:spAutoFit/>
          </a:bodyPr>
          <a:lstStyle/>
          <a:p>
            <a:pPr>
              <a:buFont typeface="Arial" pitchFamily="34" charset="0"/>
              <a:buChar char="•"/>
            </a:pPr>
            <a:r>
              <a:rPr lang="en-US" sz="1100" dirty="0">
                <a:latin typeface="Arial" pitchFamily="34" charset="0"/>
              </a:rPr>
              <a:t> Sadness</a:t>
            </a:r>
          </a:p>
          <a:p>
            <a:pPr>
              <a:buFont typeface="Arial" pitchFamily="34" charset="0"/>
              <a:buChar char="•"/>
            </a:pPr>
            <a:r>
              <a:rPr lang="en-US" sz="1100" dirty="0">
                <a:latin typeface="Arial" pitchFamily="34" charset="0"/>
              </a:rPr>
              <a:t> Anger</a:t>
            </a:r>
          </a:p>
          <a:p>
            <a:pPr>
              <a:buFont typeface="Arial" pitchFamily="34" charset="0"/>
              <a:buChar char="•"/>
            </a:pPr>
            <a:r>
              <a:rPr lang="en-US" sz="1100" dirty="0">
                <a:latin typeface="Arial" pitchFamily="34" charset="0"/>
              </a:rPr>
              <a:t> Heartache (Missing them)</a:t>
            </a:r>
          </a:p>
          <a:p>
            <a:pPr>
              <a:buFont typeface="Arial" pitchFamily="34" charset="0"/>
              <a:buChar char="•"/>
            </a:pPr>
            <a:r>
              <a:rPr lang="en-US" sz="1100" dirty="0">
                <a:latin typeface="Arial" pitchFamily="34" charset="0"/>
              </a:rPr>
              <a:t> Sense of their presence</a:t>
            </a:r>
          </a:p>
          <a:p>
            <a:pPr>
              <a:buFont typeface="Arial" pitchFamily="34" charset="0"/>
              <a:buChar char="•"/>
            </a:pPr>
            <a:r>
              <a:rPr lang="en-US" sz="1100" dirty="0">
                <a:latin typeface="Arial" pitchFamily="34" charset="0"/>
              </a:rPr>
              <a:t> Loneliness</a:t>
            </a:r>
          </a:p>
          <a:p>
            <a:pPr>
              <a:buFont typeface="Arial" pitchFamily="34" charset="0"/>
              <a:buChar char="•"/>
            </a:pPr>
            <a:r>
              <a:rPr lang="en-US" sz="1100" dirty="0">
                <a:latin typeface="Arial" pitchFamily="34" charset="0"/>
              </a:rPr>
              <a:t> Guilt – Self-criticism</a:t>
            </a:r>
          </a:p>
          <a:p>
            <a:pPr>
              <a:buFont typeface="Arial" pitchFamily="34" charset="0"/>
              <a:buChar char="•"/>
            </a:pPr>
            <a:r>
              <a:rPr lang="en-US" sz="1100" dirty="0">
                <a:latin typeface="Arial" pitchFamily="34" charset="0"/>
              </a:rPr>
              <a:t> Haunting images</a:t>
            </a:r>
          </a:p>
          <a:p>
            <a:pPr>
              <a:buFont typeface="Arial" pitchFamily="34" charset="0"/>
              <a:buChar char="•"/>
            </a:pPr>
            <a:r>
              <a:rPr lang="en-US" sz="1100" dirty="0">
                <a:latin typeface="Arial" pitchFamily="34" charset="0"/>
              </a:rPr>
              <a:t> Mixed feelings</a:t>
            </a:r>
          </a:p>
          <a:p>
            <a:pPr>
              <a:buFont typeface="Arial" pitchFamily="34" charset="0"/>
              <a:buChar char="•"/>
            </a:pPr>
            <a:r>
              <a:rPr lang="en-US" sz="1100" dirty="0">
                <a:latin typeface="Arial" pitchFamily="34" charset="0"/>
              </a:rPr>
              <a:t> Vivid dreams</a:t>
            </a:r>
          </a:p>
        </p:txBody>
      </p:sp>
      <p:sp>
        <p:nvSpPr>
          <p:cNvPr id="54" name="TextBox 53"/>
          <p:cNvSpPr txBox="1"/>
          <p:nvPr/>
        </p:nvSpPr>
        <p:spPr>
          <a:xfrm>
            <a:off x="6553200" y="5334000"/>
            <a:ext cx="2057400" cy="430887"/>
          </a:xfrm>
          <a:prstGeom prst="rect">
            <a:avLst/>
          </a:prstGeom>
          <a:noFill/>
        </p:spPr>
        <p:txBody>
          <a:bodyPr wrap="square" rtlCol="0">
            <a:spAutoFit/>
          </a:bodyPr>
          <a:lstStyle/>
          <a:p>
            <a:pPr>
              <a:buFont typeface="Arial" pitchFamily="34" charset="0"/>
              <a:buChar char="•"/>
            </a:pPr>
            <a:r>
              <a:rPr lang="en-US" sz="1100" dirty="0">
                <a:latin typeface="Arial" pitchFamily="34" charset="0"/>
              </a:rPr>
              <a:t> Crying, sometimes intensely</a:t>
            </a:r>
          </a:p>
          <a:p>
            <a:pPr>
              <a:buFont typeface="Arial" pitchFamily="34" charset="0"/>
              <a:buChar char="•"/>
            </a:pPr>
            <a:r>
              <a:rPr lang="en-US" sz="1100" dirty="0">
                <a:latin typeface="Arial" pitchFamily="34" charset="0"/>
              </a:rPr>
              <a:t> Physical symptoms</a:t>
            </a:r>
          </a:p>
        </p:txBody>
      </p:sp>
      <p:sp>
        <p:nvSpPr>
          <p:cNvPr id="55" name="TextBox 54"/>
          <p:cNvSpPr txBox="1"/>
          <p:nvPr/>
        </p:nvSpPr>
        <p:spPr>
          <a:xfrm>
            <a:off x="3048000" y="3962400"/>
            <a:ext cx="1447800" cy="1723549"/>
          </a:xfrm>
          <a:prstGeom prst="rect">
            <a:avLst/>
          </a:prstGeom>
          <a:noFill/>
        </p:spPr>
        <p:txBody>
          <a:bodyPr wrap="square" rtlCol="0">
            <a:spAutoFit/>
          </a:bodyPr>
          <a:lstStyle/>
          <a:p>
            <a:pPr>
              <a:buFont typeface="Arial" pitchFamily="34" charset="0"/>
              <a:buChar char="•"/>
            </a:pPr>
            <a:r>
              <a:rPr lang="en-US" sz="1050" dirty="0">
                <a:latin typeface="Arial" pitchFamily="34" charset="0"/>
              </a:rPr>
              <a:t> Lack of focus</a:t>
            </a:r>
          </a:p>
          <a:p>
            <a:pPr>
              <a:buFont typeface="Arial" pitchFamily="34" charset="0"/>
              <a:buChar char="•"/>
            </a:pPr>
            <a:r>
              <a:rPr lang="en-US" sz="1050" dirty="0">
                <a:latin typeface="Arial" pitchFamily="34" charset="0"/>
              </a:rPr>
              <a:t> Restlessness</a:t>
            </a:r>
          </a:p>
          <a:p>
            <a:pPr>
              <a:buFont typeface="Arial" pitchFamily="34" charset="0"/>
              <a:buChar char="•"/>
            </a:pPr>
            <a:r>
              <a:rPr lang="en-US" sz="1050" dirty="0">
                <a:latin typeface="Arial" pitchFamily="34" charset="0"/>
              </a:rPr>
              <a:t> Depression</a:t>
            </a:r>
          </a:p>
          <a:p>
            <a:pPr>
              <a:buFont typeface="Arial" pitchFamily="34" charset="0"/>
              <a:buChar char="•"/>
            </a:pPr>
            <a:r>
              <a:rPr lang="en-US" sz="1050" dirty="0">
                <a:latin typeface="Arial" pitchFamily="34" charset="0"/>
              </a:rPr>
              <a:t> Worthlessness</a:t>
            </a:r>
          </a:p>
          <a:p>
            <a:pPr>
              <a:buFont typeface="Arial" pitchFamily="34" charset="0"/>
              <a:buChar char="•"/>
            </a:pPr>
            <a:r>
              <a:rPr lang="en-US" sz="1050" dirty="0">
                <a:latin typeface="Arial" pitchFamily="34" charset="0"/>
              </a:rPr>
              <a:t> Preoccupied with </a:t>
            </a:r>
          </a:p>
          <a:p>
            <a:r>
              <a:rPr lang="en-US" sz="1050" dirty="0">
                <a:latin typeface="Arial" pitchFamily="34" charset="0"/>
              </a:rPr>
              <a:t>   illness /death</a:t>
            </a:r>
          </a:p>
          <a:p>
            <a:pPr>
              <a:buFont typeface="Arial" pitchFamily="34" charset="0"/>
              <a:buChar char="•"/>
            </a:pPr>
            <a:r>
              <a:rPr lang="en-US" sz="1050" dirty="0">
                <a:latin typeface="Arial" pitchFamily="34" charset="0"/>
              </a:rPr>
              <a:t> Overwhelmed</a:t>
            </a:r>
          </a:p>
          <a:p>
            <a:pPr>
              <a:buFont typeface="Arial" pitchFamily="34" charset="0"/>
              <a:buChar char="•"/>
            </a:pPr>
            <a:r>
              <a:rPr lang="en-US" sz="1050" dirty="0">
                <a:latin typeface="Arial" pitchFamily="34" charset="0"/>
              </a:rPr>
              <a:t> Suicidal feelings</a:t>
            </a:r>
          </a:p>
          <a:p>
            <a:pPr>
              <a:buFont typeface="Arial" pitchFamily="34" charset="0"/>
              <a:buChar char="•"/>
            </a:pPr>
            <a:endParaRPr lang="en-US" sz="1100" dirty="0">
              <a:latin typeface="Arial" pitchFamily="34" charset="0"/>
            </a:endParaRPr>
          </a:p>
          <a:p>
            <a:pPr>
              <a:buFont typeface="Arial" pitchFamily="34" charset="0"/>
              <a:buChar char="•"/>
            </a:pPr>
            <a:endParaRPr lang="en-US" sz="1100" dirty="0">
              <a:latin typeface="Arial" pitchFamily="34" charset="0"/>
            </a:endParaRPr>
          </a:p>
        </p:txBody>
      </p:sp>
      <p:sp>
        <p:nvSpPr>
          <p:cNvPr id="56" name="TextBox 55"/>
          <p:cNvSpPr txBox="1"/>
          <p:nvPr/>
        </p:nvSpPr>
        <p:spPr>
          <a:xfrm>
            <a:off x="609600" y="5334000"/>
            <a:ext cx="2133600" cy="1107996"/>
          </a:xfrm>
          <a:prstGeom prst="rect">
            <a:avLst/>
          </a:prstGeom>
          <a:noFill/>
        </p:spPr>
        <p:txBody>
          <a:bodyPr wrap="square" rtlCol="0">
            <a:spAutoFit/>
          </a:bodyPr>
          <a:lstStyle/>
          <a:p>
            <a:pPr>
              <a:buFont typeface="Arial" pitchFamily="34" charset="0"/>
              <a:buChar char="•"/>
            </a:pPr>
            <a:r>
              <a:rPr lang="en-US" sz="1100" dirty="0">
                <a:latin typeface="Arial" pitchFamily="34" charset="0"/>
              </a:rPr>
              <a:t> Withdrawn</a:t>
            </a:r>
          </a:p>
          <a:p>
            <a:pPr>
              <a:buFont typeface="Arial" pitchFamily="34" charset="0"/>
              <a:buChar char="•"/>
            </a:pPr>
            <a:r>
              <a:rPr lang="en-US" sz="1100" dirty="0">
                <a:latin typeface="Arial" pitchFamily="34" charset="0"/>
              </a:rPr>
              <a:t> Disengaged </a:t>
            </a:r>
          </a:p>
          <a:p>
            <a:pPr>
              <a:buFont typeface="Arial" pitchFamily="34" charset="0"/>
              <a:buChar char="•"/>
            </a:pPr>
            <a:r>
              <a:rPr lang="en-US" sz="1100" dirty="0">
                <a:latin typeface="Arial" pitchFamily="34" charset="0"/>
              </a:rPr>
              <a:t> Forgetful</a:t>
            </a:r>
          </a:p>
          <a:p>
            <a:pPr>
              <a:buFont typeface="Arial" pitchFamily="34" charset="0"/>
              <a:buChar char="•"/>
            </a:pPr>
            <a:r>
              <a:rPr lang="en-US" sz="1100" dirty="0">
                <a:latin typeface="Arial" pitchFamily="34" charset="0"/>
              </a:rPr>
              <a:t> Poor eating/health habits</a:t>
            </a:r>
          </a:p>
          <a:p>
            <a:pPr>
              <a:buFont typeface="Arial" pitchFamily="34" charset="0"/>
              <a:buChar char="•"/>
            </a:pPr>
            <a:r>
              <a:rPr lang="en-US" sz="1100" dirty="0">
                <a:latin typeface="Arial" pitchFamily="34" charset="0"/>
              </a:rPr>
              <a:t> Difficulty with decisions</a:t>
            </a:r>
          </a:p>
          <a:p>
            <a:pPr>
              <a:buFont typeface="Arial" pitchFamily="34" charset="0"/>
              <a:buChar char="•"/>
            </a:pPr>
            <a:r>
              <a:rPr lang="en-US" sz="1100" dirty="0">
                <a:latin typeface="Arial" pitchFamily="34" charset="0"/>
              </a:rPr>
              <a:t> Taking on patient’s symptoms</a:t>
            </a:r>
          </a:p>
        </p:txBody>
      </p:sp>
      <p:sp>
        <p:nvSpPr>
          <p:cNvPr id="57" name="TextBox 56"/>
          <p:cNvSpPr txBox="1"/>
          <p:nvPr/>
        </p:nvSpPr>
        <p:spPr>
          <a:xfrm>
            <a:off x="2209800" y="2438400"/>
            <a:ext cx="1905000" cy="1446550"/>
          </a:xfrm>
          <a:prstGeom prst="rect">
            <a:avLst/>
          </a:prstGeom>
          <a:noFill/>
        </p:spPr>
        <p:txBody>
          <a:bodyPr wrap="square" rtlCol="0">
            <a:spAutoFit/>
          </a:bodyPr>
          <a:lstStyle/>
          <a:p>
            <a:pPr marL="115888" indent="-115888">
              <a:buFont typeface="Arial" pitchFamily="34" charset="0"/>
              <a:buChar char="•"/>
            </a:pPr>
            <a:r>
              <a:rPr lang="en-US" sz="1100" dirty="0">
                <a:latin typeface="Arial" pitchFamily="34" charset="0"/>
              </a:rPr>
              <a:t>Beginning to feel             </a:t>
            </a:r>
          </a:p>
          <a:p>
            <a:pPr marL="115888" indent="-115888"/>
            <a:r>
              <a:rPr lang="en-US" sz="1100" dirty="0">
                <a:latin typeface="Arial" pitchFamily="34" charset="0"/>
              </a:rPr>
              <a:t>    like yourself</a:t>
            </a:r>
          </a:p>
          <a:p>
            <a:pPr>
              <a:buFont typeface="Arial" pitchFamily="34" charset="0"/>
              <a:buChar char="•"/>
            </a:pPr>
            <a:r>
              <a:rPr lang="en-US" sz="1100" dirty="0">
                <a:latin typeface="Arial" pitchFamily="34" charset="0"/>
              </a:rPr>
              <a:t>  Regained confidence/</a:t>
            </a:r>
          </a:p>
          <a:p>
            <a:r>
              <a:rPr lang="en-US" sz="1100" dirty="0">
                <a:latin typeface="Arial" pitchFamily="34" charset="0"/>
              </a:rPr>
              <a:t>    independence</a:t>
            </a:r>
          </a:p>
          <a:p>
            <a:pPr>
              <a:buFont typeface="Arial" pitchFamily="34" charset="0"/>
              <a:buChar char="•"/>
            </a:pPr>
            <a:r>
              <a:rPr lang="en-US" sz="1100" dirty="0">
                <a:latin typeface="Arial" pitchFamily="34" charset="0"/>
              </a:rPr>
              <a:t>  Occasionally peaceful</a:t>
            </a:r>
          </a:p>
          <a:p>
            <a:pPr>
              <a:buFont typeface="Arial" pitchFamily="34" charset="0"/>
              <a:buChar char="•"/>
            </a:pPr>
            <a:r>
              <a:rPr lang="en-US" sz="1100" dirty="0">
                <a:latin typeface="Arial" pitchFamily="34" charset="0"/>
              </a:rPr>
              <a:t>  Ebb &amp; flow of feeling</a:t>
            </a:r>
          </a:p>
          <a:p>
            <a:pPr>
              <a:buFont typeface="Arial" pitchFamily="34" charset="0"/>
              <a:buChar char="•"/>
            </a:pPr>
            <a:r>
              <a:rPr lang="en-US" sz="1100" dirty="0">
                <a:latin typeface="Arial" pitchFamily="34" charset="0"/>
              </a:rPr>
              <a:t>  Feeling pleasure in </a:t>
            </a:r>
          </a:p>
          <a:p>
            <a:r>
              <a:rPr lang="en-US" sz="1100" dirty="0">
                <a:latin typeface="Arial" pitchFamily="34" charset="0"/>
              </a:rPr>
              <a:t>    remembering</a:t>
            </a:r>
          </a:p>
        </p:txBody>
      </p:sp>
      <p:sp>
        <p:nvSpPr>
          <p:cNvPr id="58" name="TextBox 57"/>
          <p:cNvSpPr txBox="1"/>
          <p:nvPr/>
        </p:nvSpPr>
        <p:spPr>
          <a:xfrm>
            <a:off x="76200" y="1371600"/>
            <a:ext cx="1828800" cy="1446550"/>
          </a:xfrm>
          <a:prstGeom prst="rect">
            <a:avLst/>
          </a:prstGeom>
          <a:noFill/>
        </p:spPr>
        <p:txBody>
          <a:bodyPr wrap="square" rtlCol="0">
            <a:spAutoFit/>
          </a:bodyPr>
          <a:lstStyle/>
          <a:p>
            <a:pPr>
              <a:buFont typeface="Arial" pitchFamily="34" charset="0"/>
              <a:buChar char="•"/>
            </a:pPr>
            <a:r>
              <a:rPr lang="en-US" sz="1100" dirty="0">
                <a:latin typeface="Arial" pitchFamily="34" charset="0"/>
              </a:rPr>
              <a:t> Identifying new life</a:t>
            </a:r>
          </a:p>
          <a:p>
            <a:r>
              <a:rPr lang="en-US" sz="1100" dirty="0">
                <a:latin typeface="Arial" pitchFamily="34" charset="0"/>
              </a:rPr>
              <a:t>   purposes</a:t>
            </a:r>
          </a:p>
          <a:p>
            <a:pPr>
              <a:buFont typeface="Arial" pitchFamily="34" charset="0"/>
              <a:buChar char="•"/>
            </a:pPr>
            <a:r>
              <a:rPr lang="en-US" sz="1100" dirty="0">
                <a:latin typeface="Arial" pitchFamily="34" charset="0"/>
              </a:rPr>
              <a:t> Reinvesting in</a:t>
            </a:r>
          </a:p>
          <a:p>
            <a:r>
              <a:rPr lang="en-US" sz="1100" dirty="0">
                <a:latin typeface="Arial" pitchFamily="34" charset="0"/>
              </a:rPr>
              <a:t>   relationships</a:t>
            </a:r>
          </a:p>
          <a:p>
            <a:pPr marL="115888" indent="-115888">
              <a:buSzPct val="100000"/>
              <a:buFont typeface="Arial" pitchFamily="34" charset="0"/>
              <a:buChar char="•"/>
            </a:pPr>
            <a:r>
              <a:rPr lang="en-US" sz="1100" dirty="0">
                <a:latin typeface="Arial" pitchFamily="34" charset="0"/>
              </a:rPr>
              <a:t>Expanding social</a:t>
            </a:r>
          </a:p>
          <a:p>
            <a:r>
              <a:rPr lang="en-US" sz="1100" dirty="0">
                <a:latin typeface="Arial" pitchFamily="34" charset="0"/>
              </a:rPr>
              <a:t>   networks</a:t>
            </a:r>
          </a:p>
          <a:p>
            <a:pPr>
              <a:buFont typeface="Arial" pitchFamily="34" charset="0"/>
              <a:buChar char="•"/>
            </a:pPr>
            <a:r>
              <a:rPr lang="en-US" sz="1100" dirty="0">
                <a:latin typeface="Arial" pitchFamily="34" charset="0"/>
              </a:rPr>
              <a:t> Expanding roles</a:t>
            </a:r>
          </a:p>
          <a:p>
            <a:r>
              <a:rPr lang="en-US" sz="1100" dirty="0">
                <a:latin typeface="Arial" pitchFamily="34" charset="0"/>
              </a:rPr>
              <a:t>   &amp; skills</a:t>
            </a:r>
          </a:p>
        </p:txBody>
      </p:sp>
      <p:sp>
        <p:nvSpPr>
          <p:cNvPr id="61" name="Rectangle 60"/>
          <p:cNvSpPr/>
          <p:nvPr/>
        </p:nvSpPr>
        <p:spPr>
          <a:xfrm rot="19156538">
            <a:off x="4818587" y="4874528"/>
            <a:ext cx="2025491" cy="707886"/>
          </a:xfrm>
          <a:prstGeom prst="rect">
            <a:avLst/>
          </a:prstGeom>
          <a:noFill/>
        </p:spPr>
        <p:txBody>
          <a:bodyPr wrap="none" lIns="91440" tIns="45720" rIns="91440" bIns="45720">
            <a:prstTxWarp prst="textArchDown">
              <a:avLst/>
            </a:prstTxWarp>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Longing</a:t>
            </a:r>
          </a:p>
        </p:txBody>
      </p:sp>
      <p:sp>
        <p:nvSpPr>
          <p:cNvPr id="63" name="Rectangle 62"/>
          <p:cNvSpPr/>
          <p:nvPr/>
        </p:nvSpPr>
        <p:spPr>
          <a:xfrm rot="16864088">
            <a:off x="1154940" y="2141960"/>
            <a:ext cx="2818400" cy="1777114"/>
          </a:xfrm>
          <a:prstGeom prst="rect">
            <a:avLst/>
          </a:prstGeom>
          <a:noFill/>
        </p:spPr>
        <p:txBody>
          <a:bodyPr wrap="none" lIns="91440" tIns="45720" rIns="91440" bIns="45720">
            <a:prstTxWarp prst="textArchUp">
              <a:avLst>
                <a:gd name="adj" fmla="val 11595947"/>
              </a:avLst>
            </a:prstTxWarp>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Renewal</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3505200" y="1447800"/>
            <a:ext cx="1600200" cy="769441"/>
          </a:xfrm>
          <a:prstGeom prst="rect">
            <a:avLst/>
          </a:prstGeom>
          <a:noFill/>
        </p:spPr>
        <p:txBody>
          <a:bodyPr wrap="square" rtlCol="0">
            <a:spAutoFit/>
          </a:bodyPr>
          <a:lstStyle/>
          <a:p>
            <a:pPr>
              <a:buFont typeface="Arial" pitchFamily="34" charset="0"/>
              <a:buChar char="•"/>
            </a:pPr>
            <a:r>
              <a:rPr lang="en-US" sz="1100" dirty="0">
                <a:latin typeface="Arial" pitchFamily="34" charset="0"/>
              </a:rPr>
              <a:t> The familiar</a:t>
            </a:r>
          </a:p>
          <a:p>
            <a:pPr>
              <a:buFont typeface="Arial" pitchFamily="34" charset="0"/>
              <a:buChar char="•"/>
            </a:pPr>
            <a:r>
              <a:rPr lang="en-US" sz="1100" dirty="0">
                <a:latin typeface="Arial" pitchFamily="34" charset="0"/>
              </a:rPr>
              <a:t> Usual ups &amp; downs</a:t>
            </a:r>
          </a:p>
          <a:p>
            <a:pPr>
              <a:buFont typeface="Arial" pitchFamily="34" charset="0"/>
              <a:buChar char="•"/>
            </a:pPr>
            <a:r>
              <a:rPr lang="en-US" sz="1100" dirty="0">
                <a:latin typeface="Arial" pitchFamily="34" charset="0"/>
              </a:rPr>
              <a:t> Daily routines</a:t>
            </a:r>
          </a:p>
          <a:p>
            <a:pPr>
              <a:buFont typeface="Arial" pitchFamily="34" charset="0"/>
              <a:buChar char="•"/>
            </a:pPr>
            <a:r>
              <a:rPr lang="en-US" sz="1100" dirty="0">
                <a:latin typeface="Arial" pitchFamily="34" charset="0"/>
              </a:rPr>
              <a:t>You being… YOU</a:t>
            </a:r>
          </a:p>
        </p:txBody>
      </p:sp>
      <p:sp>
        <p:nvSpPr>
          <p:cNvPr id="65" name="TextBox 64"/>
          <p:cNvSpPr txBox="1"/>
          <p:nvPr/>
        </p:nvSpPr>
        <p:spPr>
          <a:xfrm>
            <a:off x="108496" y="260896"/>
            <a:ext cx="2286000" cy="584775"/>
          </a:xfrm>
          <a:prstGeom prst="rect">
            <a:avLst/>
          </a:prstGeom>
          <a:noFill/>
        </p:spPr>
        <p:txBody>
          <a:bodyPr wrap="square" rtlCol="0">
            <a:spAutoFit/>
          </a:bodyPr>
          <a:lstStyle/>
          <a:p>
            <a:r>
              <a:rPr lang="en-US" sz="3200" dirty="0"/>
              <a:t>Grief Cycle</a:t>
            </a:r>
          </a:p>
        </p:txBody>
      </p:sp>
      <p:sp>
        <p:nvSpPr>
          <p:cNvPr id="66" name="Oval 65"/>
          <p:cNvSpPr/>
          <p:nvPr/>
        </p:nvSpPr>
        <p:spPr>
          <a:xfrm>
            <a:off x="4267200" y="3352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1669622">
            <a:off x="1920410" y="3568240"/>
            <a:ext cx="3263970" cy="2438292"/>
          </a:xfrm>
          <a:prstGeom prst="rect">
            <a:avLst/>
          </a:prstGeom>
          <a:noFill/>
        </p:spPr>
        <p:txBody>
          <a:bodyPr wrap="none" lIns="91440" tIns="45720" rIns="91440" bIns="45720">
            <a:prstTxWarp prst="textArchDown">
              <a:avLst>
                <a:gd name="adj" fmla="val 17076789"/>
              </a:avLst>
            </a:prstTxWarp>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Losing Heart</a:t>
            </a:r>
          </a:p>
        </p:txBody>
      </p:sp>
      <p:sp>
        <p:nvSpPr>
          <p:cNvPr id="34" name="Left-Right Arrow 33"/>
          <p:cNvSpPr/>
          <p:nvPr/>
        </p:nvSpPr>
        <p:spPr>
          <a:xfrm rot="8143820">
            <a:off x="2290059" y="1296711"/>
            <a:ext cx="533400"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rot="3727306">
            <a:off x="1635442" y="4442094"/>
            <a:ext cx="533400"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rot="10345048">
            <a:off x="4361096" y="5919354"/>
            <a:ext cx="533400"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rot="6429848">
            <a:off x="6642859" y="3950659"/>
            <a:ext cx="533400"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620000" y="6477000"/>
            <a:ext cx="1194558" cy="215444"/>
          </a:xfrm>
          <a:prstGeom prst="rect">
            <a:avLst/>
          </a:prstGeom>
          <a:noFill/>
        </p:spPr>
        <p:txBody>
          <a:bodyPr wrap="none" rtlCol="0">
            <a:spAutoFit/>
          </a:bodyPr>
          <a:lstStyle/>
          <a:p>
            <a:r>
              <a:rPr lang="en-US" sz="800" dirty="0">
                <a:latin typeface="Script MT Bold" pitchFamily="66" charset="0"/>
              </a:rPr>
              <a:t>Adapted from M.A.D.D.</a:t>
            </a:r>
          </a:p>
        </p:txBody>
      </p:sp>
      <p:sp>
        <p:nvSpPr>
          <p:cNvPr id="38" name="Left-Right Arrow 37"/>
          <p:cNvSpPr/>
          <p:nvPr/>
        </p:nvSpPr>
        <p:spPr>
          <a:xfrm rot="2023601">
            <a:off x="5504975" y="1119443"/>
            <a:ext cx="533400"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rot="8295038">
            <a:off x="3910958" y="3353446"/>
            <a:ext cx="1004605"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rot="1752770">
            <a:off x="3878098" y="3354814"/>
            <a:ext cx="1004605" cy="228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87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239000" cy="769441"/>
          </a:xfrm>
          <a:prstGeom prst="rect">
            <a:avLst/>
          </a:prstGeom>
          <a:noFill/>
        </p:spPr>
        <p:txBody>
          <a:bodyPr wrap="square" rtlCol="0">
            <a:spAutoFit/>
          </a:bodyPr>
          <a:lstStyle/>
          <a:p>
            <a:pPr algn="ctr"/>
            <a:r>
              <a:rPr lang="en-US" sz="4400" b="1" dirty="0"/>
              <a:t>Styles of Grief</a:t>
            </a:r>
            <a:endParaRPr lang="en-US" sz="4400" dirty="0"/>
          </a:p>
        </p:txBody>
      </p:sp>
      <p:sp>
        <p:nvSpPr>
          <p:cNvPr id="4" name="TextBox 3"/>
          <p:cNvSpPr txBox="1"/>
          <p:nvPr/>
        </p:nvSpPr>
        <p:spPr>
          <a:xfrm>
            <a:off x="1295400" y="5638800"/>
            <a:ext cx="7239000" cy="369332"/>
          </a:xfrm>
          <a:prstGeom prst="rect">
            <a:avLst/>
          </a:prstGeom>
          <a:noFill/>
        </p:spPr>
        <p:txBody>
          <a:bodyPr wrap="square" rtlCol="0">
            <a:spAutoFit/>
          </a:bodyPr>
          <a:lstStyle/>
          <a:p>
            <a:pPr algn="r"/>
            <a:r>
              <a:rPr lang="en-US" i="1" dirty="0"/>
              <a:t>Terry Martin and Ken Doka (2010)</a:t>
            </a:r>
          </a:p>
        </p:txBody>
      </p:sp>
      <p:sp>
        <p:nvSpPr>
          <p:cNvPr id="6" name="TextBox 5"/>
          <p:cNvSpPr txBox="1"/>
          <p:nvPr/>
        </p:nvSpPr>
        <p:spPr>
          <a:xfrm>
            <a:off x="838200" y="1676400"/>
            <a:ext cx="7696200" cy="3908762"/>
          </a:xfrm>
          <a:prstGeom prst="rect">
            <a:avLst/>
          </a:prstGeom>
          <a:noFill/>
        </p:spPr>
        <p:txBody>
          <a:bodyPr wrap="square" rtlCol="0">
            <a:spAutoFit/>
          </a:bodyPr>
          <a:lstStyle/>
          <a:p>
            <a:r>
              <a:rPr lang="en-US" sz="3200" b="1" dirty="0">
                <a:solidFill>
                  <a:srgbClr val="FF0000"/>
                </a:solidFill>
              </a:rPr>
              <a:t>Instrumental (Practical): </a:t>
            </a:r>
          </a:p>
          <a:p>
            <a:pPr>
              <a:buFont typeface="Arial" pitchFamily="34" charset="0"/>
              <a:buChar char="•"/>
            </a:pPr>
            <a:r>
              <a:rPr lang="en-US" sz="3600" dirty="0"/>
              <a:t>Experiences grief as more thinking than feeling</a:t>
            </a:r>
          </a:p>
          <a:p>
            <a:pPr>
              <a:buFont typeface="Arial" pitchFamily="34" charset="0"/>
              <a:buChar char="•"/>
            </a:pPr>
            <a:r>
              <a:rPr lang="en-US" sz="3600" dirty="0"/>
              <a:t>Shows grief as action (storytelling, building memorial to the deceased, scholarship in memory</a:t>
            </a:r>
          </a:p>
          <a:p>
            <a:pPr>
              <a:buFont typeface="Arial" pitchFamily="34" charset="0"/>
              <a:buChar char="•"/>
            </a:pPr>
            <a:r>
              <a:rPr lang="en-US" sz="3600" dirty="0"/>
              <a:t>Avoids seeking help with grief</a:t>
            </a:r>
          </a:p>
        </p:txBody>
      </p:sp>
    </p:spTree>
    <p:extLst>
      <p:ext uri="{BB962C8B-B14F-4D97-AF65-F5344CB8AC3E}">
        <p14:creationId xmlns:p14="http://schemas.microsoft.com/office/powerpoint/2010/main" val="10277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 template</Template>
  <TotalTime>368</TotalTime>
  <Words>945</Words>
  <Application>Microsoft Office PowerPoint</Application>
  <PresentationFormat>On-screen Show (4:3)</PresentationFormat>
  <Paragraphs>179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Chiller</vt:lpstr>
      <vt:lpstr>Comic Sans MS</vt:lpstr>
      <vt:lpstr>Script MT Bold</vt:lpstr>
      <vt:lpstr>MH template</vt:lpstr>
      <vt:lpstr>The Journey of Grief</vt:lpstr>
      <vt:lpstr>PowerPoint Presentation</vt:lpstr>
      <vt:lpstr>Loss Comes in Many Ways</vt:lpstr>
      <vt:lpstr>Grief Responses</vt:lpstr>
      <vt:lpstr>Areas of Grief Response</vt:lpstr>
      <vt:lpstr>Bridge of Grief over the River of Sorrow </vt:lpstr>
      <vt:lpstr>Grief is not linear</vt:lpstr>
      <vt:lpstr>PowerPoint Presentation</vt:lpstr>
      <vt:lpstr>PowerPoint Presentation</vt:lpstr>
      <vt:lpstr>PowerPoint Presentation</vt:lpstr>
      <vt:lpstr>Self-Comfort Strategies</vt:lpstr>
      <vt:lpstr>PowerPoint Presentation</vt:lpstr>
      <vt:lpstr>PowerPoint Presentation</vt:lpstr>
      <vt:lpstr>PowerPoint Presentation</vt:lpstr>
      <vt:lpstr>PowerPoint Presentation</vt:lpstr>
      <vt:lpstr>PowerPoint Presentation</vt:lpstr>
    </vt:vector>
  </TitlesOfParts>
  <Company>Montgomery Hospice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itom</dc:creator>
  <cp:lastModifiedBy>Kip Ingram</cp:lastModifiedBy>
  <cp:revision>24</cp:revision>
  <cp:lastPrinted>2021-01-16T13:47:05Z</cp:lastPrinted>
  <dcterms:created xsi:type="dcterms:W3CDTF">2013-08-06T16:13:31Z</dcterms:created>
  <dcterms:modified xsi:type="dcterms:W3CDTF">2021-01-16T16:08:54Z</dcterms:modified>
</cp:coreProperties>
</file>