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1" r:id="rId3"/>
    <p:sldId id="256" r:id="rId4"/>
    <p:sldId id="302" r:id="rId5"/>
    <p:sldId id="311" r:id="rId6"/>
    <p:sldId id="303" r:id="rId7"/>
    <p:sldId id="304" r:id="rId8"/>
    <p:sldId id="305" r:id="rId9"/>
    <p:sldId id="265" r:id="rId10"/>
    <p:sldId id="310" r:id="rId11"/>
    <p:sldId id="306" r:id="rId12"/>
    <p:sldId id="307" r:id="rId13"/>
    <p:sldId id="308" r:id="rId14"/>
    <p:sldId id="309"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6092-BA1C-4217-9957-D1577F008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9AC090-206C-4122-B472-EEA902D439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A14786-AE70-4730-8945-77D75983DE78}"/>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A43150F0-BA19-443A-830A-0082FCA5E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2D46A-EFB1-4709-B985-08F07EE31336}"/>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149286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838F-29D2-4B46-AE33-36F7207BB9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AF3131-8025-47B8-ABE9-08B926C1E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429DF-3AF2-4048-BA61-76F92AE93831}"/>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FD1AB5DF-B6C0-4B1C-A5A2-7C1ADC4C2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C27F3-9E8B-4008-9FB6-B00948AE13B0}"/>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418842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F2180-58F9-4ADD-8469-12ADE52D3E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FD3AE4-5DC8-4BC7-B211-F0CE470B42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F8F94-DD73-414C-8941-2D5EA66472A9}"/>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1886CDCE-592E-4598-968F-5251AE426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9E21A-AEC3-43C2-8432-81D022880060}"/>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238751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406400" y="2667000"/>
            <a:ext cx="11379200" cy="213360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406400" y="2667000"/>
            <a:ext cx="11379200" cy="1295400"/>
          </a:xfrm>
          <a:solidFill>
            <a:schemeClr val="bg1"/>
          </a:solidFill>
        </p:spPr>
        <p:txBody>
          <a:bodyPr>
            <a:normAutofit/>
          </a:bodyPr>
          <a:lstStyle>
            <a:lvl1pPr>
              <a:defRPr sz="3600" b="1" baseline="0"/>
            </a:lvl1pPr>
          </a:lstStyle>
          <a:p>
            <a:r>
              <a:rPr lang="en-US" dirty="0"/>
              <a:t>Program Title</a:t>
            </a:r>
          </a:p>
        </p:txBody>
      </p:sp>
      <p:sp>
        <p:nvSpPr>
          <p:cNvPr id="3" name="Subtitle 2"/>
          <p:cNvSpPr>
            <a:spLocks noGrp="1"/>
          </p:cNvSpPr>
          <p:nvPr>
            <p:ph type="subTitle" idx="1" hasCustomPrompt="1"/>
          </p:nvPr>
        </p:nvSpPr>
        <p:spPr>
          <a:xfrm>
            <a:off x="406400" y="3962400"/>
            <a:ext cx="11379200" cy="685800"/>
          </a:xfrm>
          <a:solidFill>
            <a:schemeClr val="accent1"/>
          </a:solidFill>
        </p:spPr>
        <p:txBody>
          <a:bodyPr>
            <a:normAutofit/>
          </a:bodyPr>
          <a:lstStyle>
            <a:lvl1pPr marL="0" indent="0" algn="ctr">
              <a:buNone/>
              <a:defRPr sz="2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Speaker, Title</a:t>
            </a:r>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pic>
        <p:nvPicPr>
          <p:cNvPr id="9" name="Picture 8" descr="MH_300.jpg"/>
          <p:cNvPicPr>
            <a:picLocks noChangeAspect="1"/>
          </p:cNvPicPr>
          <p:nvPr userDrawn="1"/>
        </p:nvPicPr>
        <p:blipFill>
          <a:blip r:embed="rId2" cstate="print"/>
          <a:stretch>
            <a:fillRect/>
          </a:stretch>
        </p:blipFill>
        <p:spPr>
          <a:xfrm>
            <a:off x="3657600" y="228600"/>
            <a:ext cx="4572000" cy="1143000"/>
          </a:xfrm>
          <a:prstGeom prst="rect">
            <a:avLst/>
          </a:prstGeom>
        </p:spPr>
      </p:pic>
    </p:spTree>
    <p:extLst>
      <p:ext uri="{BB962C8B-B14F-4D97-AF65-F5344CB8AC3E}">
        <p14:creationId xmlns:p14="http://schemas.microsoft.com/office/powerpoint/2010/main" val="3640985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406400" y="2667000"/>
            <a:ext cx="11379200" cy="213360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406400" y="2667000"/>
            <a:ext cx="11379200" cy="1143000"/>
          </a:xfrm>
          <a:solidFill>
            <a:schemeClr val="bg1"/>
          </a:solidFill>
        </p:spPr>
        <p:txBody>
          <a:bodyPr>
            <a:normAutofit/>
          </a:bodyPr>
          <a:lstStyle>
            <a:lvl1pPr>
              <a:defRPr sz="1800" baseline="0"/>
            </a:lvl1pPr>
          </a:lstStyle>
          <a:p>
            <a:r>
              <a:rPr kumimoji="0" lang="en-US" sz="3200" b="1" i="0" u="none" strike="noStrike" kern="1200" cap="none" spc="0" normalizeH="0" baseline="0" noProof="0" dirty="0">
                <a:ln>
                  <a:noFill/>
                </a:ln>
                <a:solidFill>
                  <a:schemeClr val="tx1">
                    <a:lumMod val="85000"/>
                    <a:lumOff val="15000"/>
                  </a:schemeClr>
                </a:solidFill>
                <a:effectLst/>
                <a:uLnTx/>
                <a:uFillTx/>
                <a:latin typeface="+mj-lt"/>
                <a:ea typeface="+mj-ea"/>
                <a:cs typeface="+mj-cs"/>
              </a:rPr>
              <a:t>THANK</a:t>
            </a:r>
            <a:r>
              <a:rPr kumimoji="0" lang="en-US" sz="3200" b="1" i="0" u="none" strike="noStrike" kern="1200" cap="none" spc="0" normalizeH="0" noProof="0" dirty="0">
                <a:ln>
                  <a:noFill/>
                </a:ln>
                <a:solidFill>
                  <a:schemeClr val="tx1">
                    <a:lumMod val="85000"/>
                    <a:lumOff val="15000"/>
                  </a:schemeClr>
                </a:solidFill>
                <a:effectLst/>
                <a:uLnTx/>
                <a:uFillTx/>
                <a:latin typeface="+mj-lt"/>
                <a:ea typeface="+mj-ea"/>
                <a:cs typeface="+mj-cs"/>
              </a:rPr>
              <a:t> YOU!</a:t>
            </a:r>
            <a:br>
              <a:rPr kumimoji="0" lang="en-US" sz="3200" b="1" i="0" u="none" strike="noStrike" kern="1200" cap="none" spc="0" normalizeH="0" noProof="0" dirty="0">
                <a:ln>
                  <a:noFill/>
                </a:ln>
                <a:solidFill>
                  <a:schemeClr val="tx1">
                    <a:lumMod val="85000"/>
                    <a:lumOff val="15000"/>
                  </a:schemeClr>
                </a:solidFill>
                <a:effectLst/>
                <a:uLnTx/>
                <a:uFillTx/>
                <a:latin typeface="+mj-lt"/>
                <a:ea typeface="+mj-ea"/>
                <a:cs typeface="+mj-cs"/>
              </a:rPr>
            </a:br>
            <a:r>
              <a:rPr kumimoji="0" lang="en-US" sz="1800" b="1" i="0" u="none" strike="noStrike" kern="1200" cap="none" spc="0" normalizeH="0" noProof="0" dirty="0">
                <a:ln>
                  <a:noFill/>
                </a:ln>
                <a:solidFill>
                  <a:schemeClr val="tx1">
                    <a:lumMod val="85000"/>
                    <a:lumOff val="15000"/>
                  </a:schemeClr>
                </a:solidFill>
                <a:effectLst/>
                <a:uLnTx/>
                <a:uFillTx/>
                <a:latin typeface="+mn-lt"/>
                <a:ea typeface="+mj-ea"/>
                <a:cs typeface="+mj-cs"/>
              </a:rPr>
              <a:t>Email address</a:t>
            </a:r>
            <a:endParaRPr lang="en-US" dirty="0"/>
          </a:p>
        </p:txBody>
      </p:sp>
      <p:sp>
        <p:nvSpPr>
          <p:cNvPr id="3" name="Subtitle 2"/>
          <p:cNvSpPr>
            <a:spLocks noGrp="1"/>
          </p:cNvSpPr>
          <p:nvPr>
            <p:ph type="subTitle" idx="1" hasCustomPrompt="1"/>
          </p:nvPr>
        </p:nvSpPr>
        <p:spPr>
          <a:xfrm>
            <a:off x="406400" y="3810000"/>
            <a:ext cx="11379200" cy="838200"/>
          </a:xfrm>
          <a:solidFill>
            <a:schemeClr val="accent1"/>
          </a:solidFill>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2400" dirty="0">
                <a:solidFill>
                  <a:schemeClr val="bg1"/>
                </a:solidFill>
              </a:rPr>
              <a:t>Call Us Any Time, Any Day.</a:t>
            </a:r>
          </a:p>
          <a:p>
            <a:pPr algn="ctr"/>
            <a:r>
              <a:rPr lang="en-US" sz="2400" dirty="0">
                <a:solidFill>
                  <a:schemeClr val="bg1"/>
                </a:solidFill>
              </a:rPr>
              <a:t>301-921-4400</a:t>
            </a:r>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pic>
        <p:nvPicPr>
          <p:cNvPr id="9" name="Picture 8" descr="MH_300.jpg"/>
          <p:cNvPicPr>
            <a:picLocks noChangeAspect="1"/>
          </p:cNvPicPr>
          <p:nvPr userDrawn="1"/>
        </p:nvPicPr>
        <p:blipFill>
          <a:blip r:embed="rId2" cstate="print"/>
          <a:stretch>
            <a:fillRect/>
          </a:stretch>
        </p:blipFill>
        <p:spPr>
          <a:xfrm>
            <a:off x="3657600" y="228600"/>
            <a:ext cx="4572000" cy="1143000"/>
          </a:xfrm>
          <a:prstGeom prst="rect">
            <a:avLst/>
          </a:prstGeom>
        </p:spPr>
      </p:pic>
    </p:spTree>
    <p:extLst>
      <p:ext uri="{BB962C8B-B14F-4D97-AF65-F5344CB8AC3E}">
        <p14:creationId xmlns:p14="http://schemas.microsoft.com/office/powerpoint/2010/main" val="2218418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sp>
        <p:nvSpPr>
          <p:cNvPr id="7" name="Rectangle 6"/>
          <p:cNvSpPr/>
          <p:nvPr userDrawn="1"/>
        </p:nvSpPr>
        <p:spPr>
          <a:xfrm>
            <a:off x="0" y="0"/>
            <a:ext cx="1219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logo heart only.jpg"/>
          <p:cNvPicPr>
            <a:picLocks noChangeAspect="1"/>
          </p:cNvPicPr>
          <p:nvPr userDrawn="1"/>
        </p:nvPicPr>
        <p:blipFill>
          <a:blip r:embed="rId2" cstate="print"/>
          <a:stretch>
            <a:fillRect/>
          </a:stretch>
        </p:blipFill>
        <p:spPr>
          <a:xfrm>
            <a:off x="11176000" y="6019800"/>
            <a:ext cx="732035" cy="608076"/>
          </a:xfrm>
          <a:prstGeom prst="rect">
            <a:avLst/>
          </a:prstGeom>
        </p:spPr>
      </p:pic>
    </p:spTree>
    <p:extLst>
      <p:ext uri="{BB962C8B-B14F-4D97-AF65-F5344CB8AC3E}">
        <p14:creationId xmlns:p14="http://schemas.microsoft.com/office/powerpoint/2010/main" val="1914077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sp>
        <p:nvSpPr>
          <p:cNvPr id="7" name="Rectangle 6"/>
          <p:cNvSpPr/>
          <p:nvPr userDrawn="1"/>
        </p:nvSpPr>
        <p:spPr>
          <a:xfrm>
            <a:off x="0" y="0"/>
            <a:ext cx="1219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logo heart only.jpg"/>
          <p:cNvPicPr>
            <a:picLocks noChangeAspect="1"/>
          </p:cNvPicPr>
          <p:nvPr userDrawn="1"/>
        </p:nvPicPr>
        <p:blipFill>
          <a:blip r:embed="rId2" cstate="print"/>
          <a:stretch>
            <a:fillRect/>
          </a:stretch>
        </p:blipFill>
        <p:spPr>
          <a:xfrm>
            <a:off x="11176000" y="6019800"/>
            <a:ext cx="732035" cy="608076"/>
          </a:xfrm>
          <a:prstGeom prst="rect">
            <a:avLst/>
          </a:prstGeom>
        </p:spPr>
      </p:pic>
    </p:spTree>
    <p:extLst>
      <p:ext uri="{BB962C8B-B14F-4D97-AF65-F5344CB8AC3E}">
        <p14:creationId xmlns:p14="http://schemas.microsoft.com/office/powerpoint/2010/main" val="1249638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73110-F23E-4AE3-AD7B-9B27B926DDBC}" type="datetimeFigureOut">
              <a:rPr lang="en-US" smtClean="0"/>
              <a:pPr/>
              <a:t>3/13/2021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7FCB3-93E9-4696-98D2-7147948CED8B}" type="slidenum">
              <a:rPr lang="en-US" smtClean="0"/>
              <a:pPr/>
              <a:t>‹#›</a:t>
            </a:fld>
            <a:endParaRPr lang="en-US"/>
          </a:p>
        </p:txBody>
      </p:sp>
      <p:pic>
        <p:nvPicPr>
          <p:cNvPr id="5" name="Picture 4" descr="logo heart only.jpg"/>
          <p:cNvPicPr>
            <a:picLocks noChangeAspect="1"/>
          </p:cNvPicPr>
          <p:nvPr userDrawn="1"/>
        </p:nvPicPr>
        <p:blipFill>
          <a:blip r:embed="rId2" cstate="print"/>
          <a:stretch>
            <a:fillRect/>
          </a:stretch>
        </p:blipFill>
        <p:spPr>
          <a:xfrm>
            <a:off x="11176000" y="6019800"/>
            <a:ext cx="732035" cy="608076"/>
          </a:xfrm>
          <a:prstGeom prst="rect">
            <a:avLst/>
          </a:prstGeom>
        </p:spPr>
      </p:pic>
      <p:sp>
        <p:nvSpPr>
          <p:cNvPr id="6" name="Rectangle 5"/>
          <p:cNvSpPr/>
          <p:nvPr userDrawn="1"/>
        </p:nvSpPr>
        <p:spPr>
          <a:xfrm>
            <a:off x="0" y="0"/>
            <a:ext cx="1219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879681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990600"/>
          </a:xfrm>
        </p:spPr>
        <p:txBody>
          <a:bodyPr anchor="b">
            <a:normAutofit/>
          </a:bodyPr>
          <a:lstStyle>
            <a:lvl1pPr algn="l">
              <a:defRPr sz="4400" b="1"/>
            </a:lvl1pPr>
          </a:lstStyle>
          <a:p>
            <a:r>
              <a:rPr lang="en-US"/>
              <a:t>Click to edit Master title style</a:t>
            </a:r>
            <a:endParaRPr lang="en-US" dirty="0"/>
          </a:p>
        </p:txBody>
      </p:sp>
      <p:sp>
        <p:nvSpPr>
          <p:cNvPr id="3" name="Content Placeholder 2"/>
          <p:cNvSpPr>
            <a:spLocks noGrp="1"/>
          </p:cNvSpPr>
          <p:nvPr>
            <p:ph idx="1"/>
          </p:nvPr>
        </p:nvSpPr>
        <p:spPr>
          <a:xfrm>
            <a:off x="4766733" y="1447800"/>
            <a:ext cx="6815667"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73110-F23E-4AE3-AD7B-9B27B926DDBC}"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7FCB3-93E9-4696-98D2-7147948CED8B}" type="slidenum">
              <a:rPr lang="en-US" smtClean="0"/>
              <a:pPr/>
              <a:t>‹#›</a:t>
            </a:fld>
            <a:endParaRPr lang="en-US"/>
          </a:p>
        </p:txBody>
      </p:sp>
      <p:sp>
        <p:nvSpPr>
          <p:cNvPr id="8" name="Rectangle 7"/>
          <p:cNvSpPr/>
          <p:nvPr userDrawn="1"/>
        </p:nvSpPr>
        <p:spPr>
          <a:xfrm>
            <a:off x="0" y="0"/>
            <a:ext cx="1219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descr="logo heart only.jpg"/>
          <p:cNvPicPr>
            <a:picLocks noChangeAspect="1"/>
          </p:cNvPicPr>
          <p:nvPr userDrawn="1"/>
        </p:nvPicPr>
        <p:blipFill>
          <a:blip r:embed="rId2" cstate="print"/>
          <a:stretch>
            <a:fillRect/>
          </a:stretch>
        </p:blipFill>
        <p:spPr>
          <a:xfrm>
            <a:off x="11176000" y="6019800"/>
            <a:ext cx="732035" cy="608076"/>
          </a:xfrm>
          <a:prstGeom prst="rect">
            <a:avLst/>
          </a:prstGeom>
        </p:spPr>
      </p:pic>
    </p:spTree>
    <p:extLst>
      <p:ext uri="{BB962C8B-B14F-4D97-AF65-F5344CB8AC3E}">
        <p14:creationId xmlns:p14="http://schemas.microsoft.com/office/powerpoint/2010/main" val="1994435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73110-F23E-4AE3-AD7B-9B27B926DDBC}"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7FCB3-93E9-4696-98D2-7147948CED8B}" type="slidenum">
              <a:rPr lang="en-US" smtClean="0"/>
              <a:pPr/>
              <a:t>‹#›</a:t>
            </a:fld>
            <a:endParaRPr lang="en-US"/>
          </a:p>
        </p:txBody>
      </p:sp>
    </p:spTree>
    <p:extLst>
      <p:ext uri="{BB962C8B-B14F-4D97-AF65-F5344CB8AC3E}">
        <p14:creationId xmlns:p14="http://schemas.microsoft.com/office/powerpoint/2010/main" val="2049410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spTree>
    <p:extLst>
      <p:ext uri="{BB962C8B-B14F-4D97-AF65-F5344CB8AC3E}">
        <p14:creationId xmlns:p14="http://schemas.microsoft.com/office/powerpoint/2010/main" val="5176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93CB-07EA-4311-96BF-935BCAE67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33ED1B-1C4E-4094-84F3-0DADFFA8BE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0DCA4-A48D-4E38-9B93-D6CED47B28C0}"/>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A3D3263A-7B00-4A6C-9B2A-CCB664E97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96300-C906-4B08-9D02-FFB4D11C5051}"/>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903076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C73110-F23E-4AE3-AD7B-9B27B926DDB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7FCB3-93E9-4696-98D2-7147948CED8B}" type="slidenum">
              <a:rPr lang="en-US" smtClean="0"/>
              <a:pPr/>
              <a:t>‹#›</a:t>
            </a:fld>
            <a:endParaRPr lang="en-US"/>
          </a:p>
        </p:txBody>
      </p:sp>
    </p:spTree>
    <p:extLst>
      <p:ext uri="{BB962C8B-B14F-4D97-AF65-F5344CB8AC3E}">
        <p14:creationId xmlns:p14="http://schemas.microsoft.com/office/powerpoint/2010/main" val="166918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657601"/>
            <a:ext cx="10363200" cy="1362075"/>
          </a:xfrm>
          <a:solidFill>
            <a:schemeClr val="bg1"/>
          </a:solidFill>
        </p:spPr>
        <p:txBody>
          <a:bodyPr anchor="t"/>
          <a:lstStyle>
            <a:lvl1pPr algn="ctr">
              <a:defRPr sz="4000" b="1" cap="all" baseline="0"/>
            </a:lvl1pPr>
          </a:lstStyle>
          <a:p>
            <a:r>
              <a:rPr lang="en-US" dirty="0"/>
              <a:t>Program Title</a:t>
            </a:r>
          </a:p>
        </p:txBody>
      </p:sp>
      <p:sp>
        <p:nvSpPr>
          <p:cNvPr id="3" name="Text Placeholder 2"/>
          <p:cNvSpPr>
            <a:spLocks noGrp="1"/>
          </p:cNvSpPr>
          <p:nvPr>
            <p:ph type="body" idx="1" hasCustomPrompt="1"/>
          </p:nvPr>
        </p:nvSpPr>
        <p:spPr>
          <a:xfrm>
            <a:off x="914400" y="5029201"/>
            <a:ext cx="10363200" cy="609600"/>
          </a:xfrm>
          <a:solidFill>
            <a:schemeClr val="accent1"/>
          </a:solidFill>
        </p:spPr>
        <p:txBody>
          <a:bodyPr anchor="b"/>
          <a:lstStyle>
            <a:lvl1pPr marL="0" indent="0" algn="ctr">
              <a:buNone/>
              <a:defRPr sz="20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Insert your name and title </a:t>
            </a:r>
          </a:p>
        </p:txBody>
      </p:sp>
      <p:sp>
        <p:nvSpPr>
          <p:cNvPr id="4" name="Date Placeholder 3"/>
          <p:cNvSpPr>
            <a:spLocks noGrp="1"/>
          </p:cNvSpPr>
          <p:nvPr>
            <p:ph type="dt" sz="half" idx="10"/>
          </p:nvPr>
        </p:nvSpPr>
        <p:spPr/>
        <p:txBody>
          <a:bodyPr/>
          <a:lstStyle/>
          <a:p>
            <a:fld id="{151160D2-4CC1-4042-B8C7-1B38E77822EC}"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7358A-7584-4F6E-BFB8-E6C3F052EAE3}" type="slidenum">
              <a:rPr lang="en-US" smtClean="0"/>
              <a:pPr/>
              <a:t>‹#›</a:t>
            </a:fld>
            <a:endParaRPr lang="en-US"/>
          </a:p>
        </p:txBody>
      </p:sp>
    </p:spTree>
    <p:extLst>
      <p:ext uri="{BB962C8B-B14F-4D97-AF65-F5344CB8AC3E}">
        <p14:creationId xmlns:p14="http://schemas.microsoft.com/office/powerpoint/2010/main" val="183163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B5368-58E8-49A5-9D05-9C5DB2A48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C279E2-BBE3-46A6-9AD7-A27E7F6512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132BB6-B775-4CD4-98D2-24240234ED47}"/>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B3E6BF43-8609-4374-8B4F-DA183A5B6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5429A-B0F1-4A33-A49C-27B22ABB40D1}"/>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396200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D51A9-CB41-4A77-A3F0-BDFB3CC604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8C412-95C7-4192-9ED0-39D7580120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3672F1-6397-4206-B7DE-897FF3BEA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44054C-90B7-4A37-8CE8-3F8F913AA764}"/>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6" name="Footer Placeholder 5">
            <a:extLst>
              <a:ext uri="{FF2B5EF4-FFF2-40B4-BE49-F238E27FC236}">
                <a16:creationId xmlns:a16="http://schemas.microsoft.com/office/drawing/2014/main" id="{18066D77-85BE-4355-AF5B-C9AC55721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126FC-4EC1-426B-8FA9-54DD50275320}"/>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124969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B0568-7EBF-443E-82AA-C7B8D34234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A81496-E522-4271-981E-12869F0CC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30C6D7-CA23-4019-804B-8EC660908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885B52-CD14-4A3B-BCC3-5A5011F39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8BC563-6A50-4462-BD18-8F4FFBBDCC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CE5269-64FA-41E8-9AC6-E134F86708D2}"/>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8" name="Footer Placeholder 7">
            <a:extLst>
              <a:ext uri="{FF2B5EF4-FFF2-40B4-BE49-F238E27FC236}">
                <a16:creationId xmlns:a16="http://schemas.microsoft.com/office/drawing/2014/main" id="{8D2F4A2F-E43E-4A4D-9BD6-6169F5EAB0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902C30-6910-4C8E-A49B-2867C974E0AE}"/>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388788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5A6D6-483B-4489-AB0F-36CECA11E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1CCF81-22AB-45C9-801B-9B28E8E2C76C}"/>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4" name="Footer Placeholder 3">
            <a:extLst>
              <a:ext uri="{FF2B5EF4-FFF2-40B4-BE49-F238E27FC236}">
                <a16:creationId xmlns:a16="http://schemas.microsoft.com/office/drawing/2014/main" id="{42DA2F5D-65EA-4FB3-B8D0-04A1732D5E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6C563D-75E4-4A60-BEF1-F82B5B96B283}"/>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173633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FF042-80EC-4EEC-980F-519C0F1E261B}"/>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3" name="Footer Placeholder 2">
            <a:extLst>
              <a:ext uri="{FF2B5EF4-FFF2-40B4-BE49-F238E27FC236}">
                <a16:creationId xmlns:a16="http://schemas.microsoft.com/office/drawing/2014/main" id="{2E487324-5607-4BC5-B62C-3C37AD8792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6D4F47-DF3B-4F7F-A46E-015B9D7A1FB9}"/>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339763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896A1-C967-4601-BD10-EAED0F9E8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067D39-1435-4253-AAA9-BBA5F9BD95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2B70C6-A10C-42E0-9094-A2B8B0067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9AA424-8315-4C42-83A8-51AAFE33F870}"/>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6" name="Footer Placeholder 5">
            <a:extLst>
              <a:ext uri="{FF2B5EF4-FFF2-40B4-BE49-F238E27FC236}">
                <a16:creationId xmlns:a16="http://schemas.microsoft.com/office/drawing/2014/main" id="{BEEA8AAC-6837-4A29-8D22-40D07FC3B5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7566D7-2AFE-44E4-81C2-1542F84D96A2}"/>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8512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E7B5-68E9-496D-964D-C6E18F608D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C818DE-F4A1-4F1A-AB54-14FAC17D3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EB2114-D325-49BC-ADDC-BB9471811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8E2AA7-3339-4054-949B-77097693167A}"/>
              </a:ext>
            </a:extLst>
          </p:cNvPr>
          <p:cNvSpPr>
            <a:spLocks noGrp="1"/>
          </p:cNvSpPr>
          <p:nvPr>
            <p:ph type="dt" sz="half" idx="10"/>
          </p:nvPr>
        </p:nvSpPr>
        <p:spPr/>
        <p:txBody>
          <a:bodyPr/>
          <a:lstStyle/>
          <a:p>
            <a:fld id="{517376D5-F431-4EBE-BDE5-22C9AF4C1DF8}" type="datetimeFigureOut">
              <a:rPr lang="en-US" smtClean="0"/>
              <a:t>3/13/2021</a:t>
            </a:fld>
            <a:endParaRPr lang="en-US"/>
          </a:p>
        </p:txBody>
      </p:sp>
      <p:sp>
        <p:nvSpPr>
          <p:cNvPr id="6" name="Footer Placeholder 5">
            <a:extLst>
              <a:ext uri="{FF2B5EF4-FFF2-40B4-BE49-F238E27FC236}">
                <a16:creationId xmlns:a16="http://schemas.microsoft.com/office/drawing/2014/main" id="{AF736D92-098B-43D3-8A4F-5AD9E1ED0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77154-8DCB-4500-8A5D-4FC9B3D27CFB}"/>
              </a:ext>
            </a:extLst>
          </p:cNvPr>
          <p:cNvSpPr>
            <a:spLocks noGrp="1"/>
          </p:cNvSpPr>
          <p:nvPr>
            <p:ph type="sldNum" sz="quarter" idx="12"/>
          </p:nvPr>
        </p:nvSpPr>
        <p:spPr/>
        <p:txBody>
          <a:bodyPr/>
          <a:lstStyle/>
          <a:p>
            <a:fld id="{BA5FA623-CE28-482E-A40E-92D5C12968A1}" type="slidenum">
              <a:rPr lang="en-US" smtClean="0"/>
              <a:t>‹#›</a:t>
            </a:fld>
            <a:endParaRPr lang="en-US"/>
          </a:p>
        </p:txBody>
      </p:sp>
    </p:spTree>
    <p:extLst>
      <p:ext uri="{BB962C8B-B14F-4D97-AF65-F5344CB8AC3E}">
        <p14:creationId xmlns:p14="http://schemas.microsoft.com/office/powerpoint/2010/main" val="223892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D5B85-DB62-4148-97C4-8265DD83DE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DDE031-7730-4E17-A017-DF4751DEE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4BF24-21E3-45BB-9559-26A63D39FF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376D5-F431-4EBE-BDE5-22C9AF4C1DF8}" type="datetimeFigureOut">
              <a:rPr lang="en-US" smtClean="0"/>
              <a:t>3/13/2021</a:t>
            </a:fld>
            <a:endParaRPr lang="en-US"/>
          </a:p>
        </p:txBody>
      </p:sp>
      <p:sp>
        <p:nvSpPr>
          <p:cNvPr id="5" name="Footer Placeholder 4">
            <a:extLst>
              <a:ext uri="{FF2B5EF4-FFF2-40B4-BE49-F238E27FC236}">
                <a16:creationId xmlns:a16="http://schemas.microsoft.com/office/drawing/2014/main" id="{2C4CA631-7EE7-4685-BB2A-F7C1F3CED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CBAC29-5C1E-4FE5-BB23-7B8662E41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FA623-CE28-482E-A40E-92D5C12968A1}" type="slidenum">
              <a:rPr lang="en-US" smtClean="0"/>
              <a:t>‹#›</a:t>
            </a:fld>
            <a:endParaRPr lang="en-US"/>
          </a:p>
        </p:txBody>
      </p:sp>
    </p:spTree>
    <p:extLst>
      <p:ext uri="{BB962C8B-B14F-4D97-AF65-F5344CB8AC3E}">
        <p14:creationId xmlns:p14="http://schemas.microsoft.com/office/powerpoint/2010/main" val="2450738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73110-F23E-4AE3-AD7B-9B27B926DDBC}" type="datetimeFigureOut">
              <a:rPr lang="en-US" smtClean="0"/>
              <a:pPr/>
              <a:t>3/13/2021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7FCB3-93E9-4696-98D2-7147948CED8B}" type="slidenum">
              <a:rPr lang="en-US" smtClean="0"/>
              <a:pPr/>
              <a:t>‹#›</a:t>
            </a:fld>
            <a:endParaRPr lang="en-US"/>
          </a:p>
        </p:txBody>
      </p:sp>
    </p:spTree>
    <p:extLst>
      <p:ext uri="{BB962C8B-B14F-4D97-AF65-F5344CB8AC3E}">
        <p14:creationId xmlns:p14="http://schemas.microsoft.com/office/powerpoint/2010/main" val="3803284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CBE38-43FD-4711-92BA-F029CBE1D897}"/>
              </a:ext>
            </a:extLst>
          </p:cNvPr>
          <p:cNvSpPr>
            <a:spLocks noGrp="1"/>
          </p:cNvSpPr>
          <p:nvPr>
            <p:ph type="ctrTitle"/>
          </p:nvPr>
        </p:nvSpPr>
        <p:spPr>
          <a:xfrm>
            <a:off x="1828800" y="1981200"/>
            <a:ext cx="8534400" cy="1657350"/>
          </a:xfrm>
        </p:spPr>
        <p:txBody>
          <a:bodyPr>
            <a:normAutofit fontScale="90000"/>
          </a:bodyPr>
          <a:lstStyle/>
          <a:p>
            <a:r>
              <a:rPr lang="en-US" sz="7200" dirty="0"/>
              <a:t>Visits and Communication</a:t>
            </a:r>
          </a:p>
        </p:txBody>
      </p:sp>
      <p:sp>
        <p:nvSpPr>
          <p:cNvPr id="3" name="Subtitle 2">
            <a:extLst>
              <a:ext uri="{FF2B5EF4-FFF2-40B4-BE49-F238E27FC236}">
                <a16:creationId xmlns:a16="http://schemas.microsoft.com/office/drawing/2014/main" id="{936000FD-63B0-4F32-9891-90254A5B0A63}"/>
              </a:ext>
            </a:extLst>
          </p:cNvPr>
          <p:cNvSpPr>
            <a:spLocks noGrp="1"/>
          </p:cNvSpPr>
          <p:nvPr>
            <p:ph type="subTitle" idx="1"/>
          </p:nvPr>
        </p:nvSpPr>
        <p:spPr>
          <a:xfrm>
            <a:off x="1828800" y="4038600"/>
            <a:ext cx="8534400" cy="1905000"/>
          </a:xfrm>
        </p:spPr>
        <p:txBody>
          <a:bodyPr/>
          <a:lstStyle/>
          <a:p>
            <a:endParaRPr lang="en-US" dirty="0"/>
          </a:p>
          <a:p>
            <a:r>
              <a:rPr lang="en-US" sz="2400" dirty="0"/>
              <a:t>Kip Ingram</a:t>
            </a:r>
          </a:p>
          <a:p>
            <a:r>
              <a:rPr lang="en-US" sz="2400" dirty="0"/>
              <a:t> Director of Bereavement Care </a:t>
            </a:r>
          </a:p>
          <a:p>
            <a:r>
              <a:rPr lang="en-US" sz="2400" dirty="0"/>
              <a:t>Montgomery Hospice/Prince George’s Hospice</a:t>
            </a:r>
          </a:p>
        </p:txBody>
      </p:sp>
      <p:sp>
        <p:nvSpPr>
          <p:cNvPr id="4" name="Rectangle 3">
            <a:extLst>
              <a:ext uri="{FF2B5EF4-FFF2-40B4-BE49-F238E27FC236}">
                <a16:creationId xmlns:a16="http://schemas.microsoft.com/office/drawing/2014/main" id="{CFBB1ACA-BF8C-4E3B-9404-4B0970146CC1}"/>
              </a:ext>
            </a:extLst>
          </p:cNvPr>
          <p:cNvSpPr/>
          <p:nvPr/>
        </p:nvSpPr>
        <p:spPr>
          <a:xfrm>
            <a:off x="3648075" y="228600"/>
            <a:ext cx="45910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latin typeface="Calibri"/>
              </a:rPr>
              <a:t>AMSS Ambassador Training</a:t>
            </a:r>
          </a:p>
        </p:txBody>
      </p:sp>
    </p:spTree>
    <p:extLst>
      <p:ext uri="{BB962C8B-B14F-4D97-AF65-F5344CB8AC3E}">
        <p14:creationId xmlns:p14="http://schemas.microsoft.com/office/powerpoint/2010/main" val="291253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5551-A41D-47C4-A19C-88F56F2C477E}"/>
              </a:ext>
            </a:extLst>
          </p:cNvPr>
          <p:cNvSpPr>
            <a:spLocks noGrp="1"/>
          </p:cNvSpPr>
          <p:nvPr>
            <p:ph type="title"/>
          </p:nvPr>
        </p:nvSpPr>
        <p:spPr/>
        <p:txBody>
          <a:bodyPr>
            <a:normAutofit/>
          </a:bodyPr>
          <a:lstStyle/>
          <a:p>
            <a:pPr algn="ctr"/>
            <a:r>
              <a:rPr lang="en-US" sz="5400" b="1" dirty="0"/>
              <a:t>Elements of an Effective Visit</a:t>
            </a:r>
          </a:p>
        </p:txBody>
      </p:sp>
      <p:sp>
        <p:nvSpPr>
          <p:cNvPr id="3" name="Content Placeholder 2">
            <a:extLst>
              <a:ext uri="{FF2B5EF4-FFF2-40B4-BE49-F238E27FC236}">
                <a16:creationId xmlns:a16="http://schemas.microsoft.com/office/drawing/2014/main" id="{32ED1D03-BB7D-49E9-ACA7-8D199B8B53EE}"/>
              </a:ext>
            </a:extLst>
          </p:cNvPr>
          <p:cNvSpPr>
            <a:spLocks noGrp="1"/>
          </p:cNvSpPr>
          <p:nvPr>
            <p:ph idx="1"/>
          </p:nvPr>
        </p:nvSpPr>
        <p:spPr/>
        <p:txBody>
          <a:bodyPr>
            <a:normAutofit lnSpcReduction="10000"/>
          </a:bodyPr>
          <a:lstStyle/>
          <a:p>
            <a:r>
              <a:rPr lang="en-US" dirty="0"/>
              <a:t>Introduce yourself and why you’re reaching out</a:t>
            </a:r>
          </a:p>
          <a:p>
            <a:r>
              <a:rPr lang="en-US" dirty="0"/>
              <a:t>Ask some open-ended questions (What is most important or needful to you these days? What hopes do you have? Anything that you look forward to?)</a:t>
            </a:r>
          </a:p>
          <a:p>
            <a:r>
              <a:rPr lang="en-US" dirty="0"/>
              <a:t>Notice home context and gently ask about their world</a:t>
            </a:r>
          </a:p>
          <a:p>
            <a:r>
              <a:rPr lang="en-US" dirty="0"/>
              <a:t>Go over basic areas of concern/checklist  (religious, medical, legal, etc.) [Don’t promise more than can be done!]</a:t>
            </a:r>
          </a:p>
          <a:p>
            <a:r>
              <a:rPr lang="en-US" dirty="0"/>
              <a:t>Assess their current needs and support</a:t>
            </a:r>
          </a:p>
          <a:p>
            <a:r>
              <a:rPr lang="en-US" dirty="0"/>
              <a:t>Summarize the visit and ask if you got it right</a:t>
            </a:r>
          </a:p>
          <a:p>
            <a:r>
              <a:rPr lang="en-US" dirty="0"/>
              <a:t>Follow up with person after visit</a:t>
            </a:r>
          </a:p>
        </p:txBody>
      </p:sp>
      <p:sp>
        <p:nvSpPr>
          <p:cNvPr id="6" name="Rectangle: Rounded Corners 5">
            <a:extLst>
              <a:ext uri="{FF2B5EF4-FFF2-40B4-BE49-F238E27FC236}">
                <a16:creationId xmlns:a16="http://schemas.microsoft.com/office/drawing/2014/main" id="{A11AD840-AB06-4774-AC80-E89D6B44E815}"/>
              </a:ext>
            </a:extLst>
          </p:cNvPr>
          <p:cNvSpPr/>
          <p:nvPr/>
        </p:nvSpPr>
        <p:spPr>
          <a:xfrm>
            <a:off x="12011026" y="6858000"/>
            <a:ext cx="3518470" cy="15524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oreLogic Acquires HomeVisit">
            <a:extLst>
              <a:ext uri="{FF2B5EF4-FFF2-40B4-BE49-F238E27FC236}">
                <a16:creationId xmlns:a16="http://schemas.microsoft.com/office/drawing/2014/main" id="{6825AEC8-4729-4D93-8A2A-EDE113ABC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7917" y="4498926"/>
            <a:ext cx="3199687" cy="1604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8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DF6F-D1AC-44F5-94EE-757D3A59D0D3}"/>
              </a:ext>
            </a:extLst>
          </p:cNvPr>
          <p:cNvSpPr>
            <a:spLocks noGrp="1"/>
          </p:cNvSpPr>
          <p:nvPr>
            <p:ph type="title"/>
          </p:nvPr>
        </p:nvSpPr>
        <p:spPr/>
        <p:txBody>
          <a:bodyPr>
            <a:normAutofit/>
          </a:bodyPr>
          <a:lstStyle/>
          <a:p>
            <a:pPr algn="ctr"/>
            <a:r>
              <a:rPr lang="en-US" sz="5400" b="1" dirty="0"/>
              <a:t>Pandemic Concerns</a:t>
            </a:r>
          </a:p>
        </p:txBody>
      </p:sp>
      <p:sp>
        <p:nvSpPr>
          <p:cNvPr id="3" name="Content Placeholder 2">
            <a:extLst>
              <a:ext uri="{FF2B5EF4-FFF2-40B4-BE49-F238E27FC236}">
                <a16:creationId xmlns:a16="http://schemas.microsoft.com/office/drawing/2014/main" id="{1E5C3E3E-BA58-40E2-A9AC-F645B1C25F4C}"/>
              </a:ext>
            </a:extLst>
          </p:cNvPr>
          <p:cNvSpPr>
            <a:spLocks noGrp="1"/>
          </p:cNvSpPr>
          <p:nvPr>
            <p:ph idx="1"/>
          </p:nvPr>
        </p:nvSpPr>
        <p:spPr/>
        <p:txBody>
          <a:bodyPr>
            <a:noAutofit/>
          </a:bodyPr>
          <a:lstStyle/>
          <a:p>
            <a:r>
              <a:rPr lang="en-US" sz="4000" dirty="0"/>
              <a:t>Isolation and support (connecting with family)</a:t>
            </a:r>
          </a:p>
          <a:p>
            <a:r>
              <a:rPr lang="en-US" sz="4000" dirty="0"/>
              <a:t>Health concerns or worries</a:t>
            </a:r>
          </a:p>
          <a:p>
            <a:r>
              <a:rPr lang="en-US" sz="4000" dirty="0"/>
              <a:t>Financial insecurity</a:t>
            </a:r>
          </a:p>
          <a:p>
            <a:r>
              <a:rPr lang="en-US" sz="4000" dirty="0"/>
              <a:t>Mental health challenges (anxiety, depression)</a:t>
            </a:r>
          </a:p>
          <a:p>
            <a:r>
              <a:rPr lang="en-US" sz="4000" dirty="0"/>
              <a:t>Grief (loss of a familiar world)</a:t>
            </a:r>
          </a:p>
        </p:txBody>
      </p:sp>
      <p:pic>
        <p:nvPicPr>
          <p:cNvPr id="2050" name="Picture 2" descr="Covid-19 pandemic, declared by the World Health Organizsation (WHO).">
            <a:extLst>
              <a:ext uri="{FF2B5EF4-FFF2-40B4-BE49-F238E27FC236}">
                <a16:creationId xmlns:a16="http://schemas.microsoft.com/office/drawing/2014/main" id="{571CC89C-DC6D-4F0D-A204-AF4F32F0A2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998" y="4721769"/>
            <a:ext cx="283845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117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3A7F7-B8E7-441C-87AE-4825FAF521CE}"/>
              </a:ext>
            </a:extLst>
          </p:cNvPr>
          <p:cNvSpPr>
            <a:spLocks noGrp="1"/>
          </p:cNvSpPr>
          <p:nvPr>
            <p:ph type="title"/>
          </p:nvPr>
        </p:nvSpPr>
        <p:spPr/>
        <p:txBody>
          <a:bodyPr>
            <a:normAutofit/>
          </a:bodyPr>
          <a:lstStyle/>
          <a:p>
            <a:r>
              <a:rPr lang="en-US" sz="6000" b="1" u="sng" dirty="0"/>
              <a:t>Case Examples</a:t>
            </a:r>
          </a:p>
        </p:txBody>
      </p:sp>
      <p:sp>
        <p:nvSpPr>
          <p:cNvPr id="3" name="Content Placeholder 2">
            <a:extLst>
              <a:ext uri="{FF2B5EF4-FFF2-40B4-BE49-F238E27FC236}">
                <a16:creationId xmlns:a16="http://schemas.microsoft.com/office/drawing/2014/main" id="{4F6816BA-A2C4-44BA-B269-FD9BFF16159F}"/>
              </a:ext>
            </a:extLst>
          </p:cNvPr>
          <p:cNvSpPr>
            <a:spLocks noGrp="1"/>
          </p:cNvSpPr>
          <p:nvPr>
            <p:ph idx="1"/>
          </p:nvPr>
        </p:nvSpPr>
        <p:spPr>
          <a:xfrm>
            <a:off x="838199" y="1690688"/>
            <a:ext cx="10515600" cy="4351338"/>
          </a:xfrm>
        </p:spPr>
        <p:txBody>
          <a:bodyPr/>
          <a:lstStyle/>
          <a:p>
            <a:pPr marL="0" indent="0">
              <a:buNone/>
            </a:pPr>
            <a:r>
              <a:rPr lang="en-US" sz="4400" dirty="0"/>
              <a:t>How do you respond to someone who is:</a:t>
            </a:r>
          </a:p>
          <a:p>
            <a:endParaRPr lang="en-US" dirty="0"/>
          </a:p>
          <a:p>
            <a:r>
              <a:rPr lang="en-US" sz="3200" dirty="0"/>
              <a:t>Angry</a:t>
            </a:r>
          </a:p>
          <a:p>
            <a:endParaRPr lang="en-US" sz="3200" dirty="0"/>
          </a:p>
          <a:p>
            <a:r>
              <a:rPr lang="en-US" sz="3200" dirty="0"/>
              <a:t>Worried and Anxious</a:t>
            </a:r>
          </a:p>
          <a:p>
            <a:endParaRPr lang="en-US" sz="3200" dirty="0"/>
          </a:p>
          <a:p>
            <a:r>
              <a:rPr lang="en-US" sz="3200" dirty="0"/>
              <a:t>Struggles with Cognitive Issues (Processing and Memory)</a:t>
            </a:r>
          </a:p>
        </p:txBody>
      </p:sp>
      <p:pic>
        <p:nvPicPr>
          <p:cNvPr id="3074" name="Picture 2">
            <a:extLst>
              <a:ext uri="{FF2B5EF4-FFF2-40B4-BE49-F238E27FC236}">
                <a16:creationId xmlns:a16="http://schemas.microsoft.com/office/drawing/2014/main" id="{E1DCC061-B782-4A2D-8666-5E1CEDD765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8986" y="2543374"/>
            <a:ext cx="2101848" cy="2472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240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0EDA-BA28-42C2-88A1-A08FCEE87959}"/>
              </a:ext>
            </a:extLst>
          </p:cNvPr>
          <p:cNvSpPr>
            <a:spLocks noGrp="1"/>
          </p:cNvSpPr>
          <p:nvPr>
            <p:ph type="title"/>
          </p:nvPr>
        </p:nvSpPr>
        <p:spPr/>
        <p:txBody>
          <a:bodyPr/>
          <a:lstStyle/>
          <a:p>
            <a:r>
              <a:rPr lang="en-US" b="1" dirty="0"/>
              <a:t>Tips for Online Visits</a:t>
            </a:r>
          </a:p>
        </p:txBody>
      </p:sp>
      <p:sp>
        <p:nvSpPr>
          <p:cNvPr id="3" name="Content Placeholder 2">
            <a:extLst>
              <a:ext uri="{FF2B5EF4-FFF2-40B4-BE49-F238E27FC236}">
                <a16:creationId xmlns:a16="http://schemas.microsoft.com/office/drawing/2014/main" id="{57F5F760-9200-42CB-A483-4E441A7BD9CE}"/>
              </a:ext>
            </a:extLst>
          </p:cNvPr>
          <p:cNvSpPr>
            <a:spLocks noGrp="1"/>
          </p:cNvSpPr>
          <p:nvPr>
            <p:ph idx="1"/>
          </p:nvPr>
        </p:nvSpPr>
        <p:spPr>
          <a:xfrm>
            <a:off x="866775" y="1825625"/>
            <a:ext cx="10515600" cy="4351338"/>
          </a:xfrm>
        </p:spPr>
        <p:txBody>
          <a:bodyPr/>
          <a:lstStyle/>
          <a:p>
            <a:r>
              <a:rPr lang="en-US" dirty="0"/>
              <a:t>Check your lighting</a:t>
            </a:r>
          </a:p>
          <a:p>
            <a:r>
              <a:rPr lang="en-US" dirty="0"/>
              <a:t>Consider your background décor</a:t>
            </a:r>
          </a:p>
          <a:p>
            <a:r>
              <a:rPr lang="en-US" dirty="0"/>
              <a:t>Height of your camera</a:t>
            </a:r>
          </a:p>
          <a:p>
            <a:r>
              <a:rPr lang="en-US" dirty="0"/>
              <a:t>Choose how close you sit to the screen</a:t>
            </a:r>
          </a:p>
          <a:p>
            <a:r>
              <a:rPr lang="en-US" dirty="0"/>
              <a:t>Eliminate noise and background movements</a:t>
            </a:r>
          </a:p>
          <a:p>
            <a:r>
              <a:rPr lang="en-US" dirty="0"/>
              <a:t>Ask about their world</a:t>
            </a:r>
          </a:p>
          <a:p>
            <a:r>
              <a:rPr lang="en-US" dirty="0"/>
              <a:t>Ask about places in the home</a:t>
            </a:r>
          </a:p>
          <a:p>
            <a:r>
              <a:rPr lang="en-US" dirty="0"/>
              <a:t>Pets</a:t>
            </a:r>
          </a:p>
        </p:txBody>
      </p:sp>
      <p:pic>
        <p:nvPicPr>
          <p:cNvPr id="4098" name="Picture 2" descr="Telehealth Visits | Dallas ENT">
            <a:extLst>
              <a:ext uri="{FF2B5EF4-FFF2-40B4-BE49-F238E27FC236}">
                <a16:creationId xmlns:a16="http://schemas.microsoft.com/office/drawing/2014/main" id="{D61A42BC-00A6-4CF5-BD20-FD969B6F7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424" y="763587"/>
            <a:ext cx="3792991"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19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4D577-A7C1-4816-A0FE-23C7E5DC8E46}"/>
              </a:ext>
            </a:extLst>
          </p:cNvPr>
          <p:cNvSpPr>
            <a:spLocks noGrp="1"/>
          </p:cNvSpPr>
          <p:nvPr>
            <p:ph type="ctrTitle"/>
          </p:nvPr>
        </p:nvSpPr>
        <p:spPr>
          <a:xfrm>
            <a:off x="3971925" y="1122363"/>
            <a:ext cx="4438650" cy="2387600"/>
          </a:xfrm>
        </p:spPr>
        <p:txBody>
          <a:bodyPr/>
          <a:lstStyle/>
          <a:p>
            <a:endParaRPr lang="en-US" dirty="0"/>
          </a:p>
        </p:txBody>
      </p:sp>
      <p:sp>
        <p:nvSpPr>
          <p:cNvPr id="3" name="Subtitle 2">
            <a:extLst>
              <a:ext uri="{FF2B5EF4-FFF2-40B4-BE49-F238E27FC236}">
                <a16:creationId xmlns:a16="http://schemas.microsoft.com/office/drawing/2014/main" id="{F586119B-861F-436C-83A4-DE77C32E9102}"/>
              </a:ext>
            </a:extLst>
          </p:cNvPr>
          <p:cNvSpPr>
            <a:spLocks noGrp="1"/>
          </p:cNvSpPr>
          <p:nvPr>
            <p:ph type="subTitle" idx="1"/>
          </p:nvPr>
        </p:nvSpPr>
        <p:spPr>
          <a:xfrm>
            <a:off x="408373" y="4552950"/>
            <a:ext cx="11416683" cy="2229590"/>
          </a:xfrm>
        </p:spPr>
        <p:txBody>
          <a:bodyPr>
            <a:normAutofit lnSpcReduction="10000"/>
          </a:bodyPr>
          <a:lstStyle/>
          <a:p>
            <a:r>
              <a:rPr lang="en-US" sz="3200" dirty="0">
                <a:solidFill>
                  <a:srgbClr val="000000"/>
                </a:solidFill>
                <a:effectLst/>
                <a:ea typeface="Times New Roman" panose="02020603050405020304" pitchFamily="18" charset="0"/>
              </a:rPr>
              <a:t>Listening is the oldest and perhaps the most powerful tool of healing.  It is often through the quality of our listening and not the wisdom of our words that we are able to affect the most profound changes in the people around us.  </a:t>
            </a:r>
          </a:p>
          <a:p>
            <a:r>
              <a:rPr lang="en-US" sz="2400" b="1" i="1" dirty="0">
                <a:solidFill>
                  <a:srgbClr val="000000"/>
                </a:solidFill>
                <a:effectLst/>
                <a:latin typeface="Georgia" panose="02040502050405020303" pitchFamily="18" charset="0"/>
                <a:ea typeface="Times New Roman" panose="02020603050405020304" pitchFamily="18" charset="0"/>
              </a:rPr>
              <a:t>(Rachel Naomi Remen)</a:t>
            </a:r>
            <a:endParaRPr lang="en-US" dirty="0"/>
          </a:p>
        </p:txBody>
      </p:sp>
      <p:pic>
        <p:nvPicPr>
          <p:cNvPr id="4" name="Picture 3" descr="See the source image">
            <a:extLst>
              <a:ext uri="{FF2B5EF4-FFF2-40B4-BE49-F238E27FC236}">
                <a16:creationId xmlns:a16="http://schemas.microsoft.com/office/drawing/2014/main" id="{E9D4DB7C-3CBB-4A06-8262-23CE0C8A885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14662" y="304801"/>
            <a:ext cx="6162675" cy="4133849"/>
          </a:xfrm>
          <a:prstGeom prst="rect">
            <a:avLst/>
          </a:prstGeom>
          <a:noFill/>
          <a:ln>
            <a:noFill/>
          </a:ln>
        </p:spPr>
      </p:pic>
    </p:spTree>
    <p:extLst>
      <p:ext uri="{BB962C8B-B14F-4D97-AF65-F5344CB8AC3E}">
        <p14:creationId xmlns:p14="http://schemas.microsoft.com/office/powerpoint/2010/main" val="58726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B6C565DA-389A-449F-8F04-B7242EA09A06}"/>
              </a:ext>
            </a:extLst>
          </p:cNvPr>
          <p:cNvSpPr>
            <a:spLocks noGrp="1"/>
          </p:cNvSpPr>
          <p:nvPr>
            <p:ph idx="4294967295"/>
          </p:nvPr>
        </p:nvSpPr>
        <p:spPr>
          <a:xfrm>
            <a:off x="4965431" y="314326"/>
            <a:ext cx="6586489" cy="5909494"/>
          </a:xfrm>
        </p:spPr>
        <p:txBody>
          <a:bodyPr vert="horz" lIns="91440" tIns="45720" rIns="91440" bIns="45720" rtlCol="0">
            <a:normAutofit/>
          </a:bodyPr>
          <a:lstStyle/>
          <a:p>
            <a:pPr marL="0" indent="0" algn="ctr">
              <a:buNone/>
            </a:pPr>
            <a:r>
              <a:rPr lang="en-US" sz="3600" dirty="0"/>
              <a:t>Think back to a time when you felt truly understood and listened to.  </a:t>
            </a:r>
          </a:p>
          <a:p>
            <a:pPr marL="0" indent="0" algn="ctr">
              <a:buNone/>
            </a:pPr>
            <a:r>
              <a:rPr lang="en-US" sz="3600" dirty="0"/>
              <a:t>What was it in that experience that made you feel this way?</a:t>
            </a:r>
          </a:p>
          <a:p>
            <a:pPr marL="0" indent="0" algn="ctr">
              <a:buNone/>
            </a:pPr>
            <a:r>
              <a:rPr lang="en-US" sz="3600" dirty="0"/>
              <a:t>----------------</a:t>
            </a:r>
          </a:p>
          <a:p>
            <a:pPr marL="0" indent="0" algn="ctr">
              <a:buNone/>
            </a:pPr>
            <a:r>
              <a:rPr lang="en-US" sz="3600" dirty="0"/>
              <a:t>Now think back to a time when you did not feel listened to or understood.</a:t>
            </a:r>
          </a:p>
          <a:p>
            <a:pPr marL="0" indent="0" algn="ctr">
              <a:buNone/>
            </a:pPr>
            <a:r>
              <a:rPr lang="en-US" sz="3600" dirty="0"/>
              <a:t>What was it in that experience that made you feel this way</a:t>
            </a:r>
          </a:p>
        </p:txBody>
      </p:sp>
      <p:pic>
        <p:nvPicPr>
          <p:cNvPr id="6" name="Content Placeholder 5">
            <a:extLst>
              <a:ext uri="{FF2B5EF4-FFF2-40B4-BE49-F238E27FC236}">
                <a16:creationId xmlns:a16="http://schemas.microsoft.com/office/drawing/2014/main" id="{393E0C5D-E5A8-4DB8-969C-57EA197F464B}"/>
              </a:ext>
            </a:extLst>
          </p:cNvPr>
          <p:cNvPicPr>
            <a:picLocks noChangeAspect="1"/>
          </p:cNvPicPr>
          <p:nvPr/>
        </p:nvPicPr>
        <p:blipFill rotWithShape="1">
          <a:blip r:embed="rId2"/>
          <a:srcRect l="9982" r="1" b="1"/>
          <a:stretch/>
        </p:blipFill>
        <p:spPr>
          <a:xfrm>
            <a:off x="20" y="10"/>
            <a:ext cx="4635571" cy="6857990"/>
          </a:xfrm>
          <a:prstGeom prst="rect">
            <a:avLst/>
          </a:prstGeom>
          <a:effectLst/>
        </p:spPr>
      </p:pic>
    </p:spTree>
    <p:extLst>
      <p:ext uri="{BB962C8B-B14F-4D97-AF65-F5344CB8AC3E}">
        <p14:creationId xmlns:p14="http://schemas.microsoft.com/office/powerpoint/2010/main" val="255090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35D4-3B7F-448D-83D8-AC82FF34950E}"/>
              </a:ext>
            </a:extLst>
          </p:cNvPr>
          <p:cNvSpPr>
            <a:spLocks noGrp="1"/>
          </p:cNvSpPr>
          <p:nvPr>
            <p:ph type="title"/>
          </p:nvPr>
        </p:nvSpPr>
        <p:spPr/>
        <p:txBody>
          <a:bodyPr/>
          <a:lstStyle/>
          <a:p>
            <a:pPr algn="ctr"/>
            <a:r>
              <a:rPr lang="en-US" b="1" dirty="0"/>
              <a:t>Conversation: Dominating and Flipping</a:t>
            </a:r>
          </a:p>
        </p:txBody>
      </p:sp>
      <p:pic>
        <p:nvPicPr>
          <p:cNvPr id="1026" name="Picture 2" descr="Conversational Narcissism |">
            <a:extLst>
              <a:ext uri="{FF2B5EF4-FFF2-40B4-BE49-F238E27FC236}">
                <a16:creationId xmlns:a16="http://schemas.microsoft.com/office/drawing/2014/main" id="{CF3B0055-694C-4C8D-827F-F725480C7C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65440" y="1473632"/>
            <a:ext cx="3952126" cy="5384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94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FC6F-589C-495E-9F2A-DE39B5DB32A2}"/>
              </a:ext>
            </a:extLst>
          </p:cNvPr>
          <p:cNvSpPr>
            <a:spLocks noGrp="1"/>
          </p:cNvSpPr>
          <p:nvPr>
            <p:ph type="title"/>
          </p:nvPr>
        </p:nvSpPr>
        <p:spPr/>
        <p:txBody>
          <a:bodyPr>
            <a:normAutofit/>
          </a:bodyPr>
          <a:lstStyle/>
          <a:p>
            <a:pPr algn="ctr"/>
            <a:r>
              <a:rPr lang="en-US" sz="5400" dirty="0">
                <a:latin typeface="+mn-lt"/>
              </a:rPr>
              <a:t>What Great Listeners Actually Do</a:t>
            </a:r>
            <a:br>
              <a:rPr lang="en-US" sz="2000" dirty="0">
                <a:latin typeface="+mn-lt"/>
              </a:rPr>
            </a:br>
            <a:r>
              <a:rPr lang="en-US" sz="2000" dirty="0">
                <a:latin typeface="+mn-lt"/>
              </a:rPr>
              <a:t>                                                                   </a:t>
            </a:r>
            <a:r>
              <a:rPr lang="en-US" sz="1800" dirty="0">
                <a:latin typeface="+mn-lt"/>
              </a:rPr>
              <a:t>(Zenger and Folkman, Harvard Busines Review, July 2016) </a:t>
            </a:r>
          </a:p>
        </p:txBody>
      </p:sp>
      <p:sp>
        <p:nvSpPr>
          <p:cNvPr id="3" name="Content Placeholder 2">
            <a:extLst>
              <a:ext uri="{FF2B5EF4-FFF2-40B4-BE49-F238E27FC236}">
                <a16:creationId xmlns:a16="http://schemas.microsoft.com/office/drawing/2014/main" id="{93F01B34-30D5-468B-99A5-46B06E9CE747}"/>
              </a:ext>
            </a:extLst>
          </p:cNvPr>
          <p:cNvSpPr>
            <a:spLocks noGrp="1"/>
          </p:cNvSpPr>
          <p:nvPr>
            <p:ph idx="1"/>
          </p:nvPr>
        </p:nvSpPr>
        <p:spPr>
          <a:xfrm>
            <a:off x="838200" y="1825624"/>
            <a:ext cx="10515600" cy="4832627"/>
          </a:xfrm>
        </p:spPr>
        <p:txBody>
          <a:bodyPr>
            <a:noAutofit/>
          </a:bodyPr>
          <a:lstStyle/>
          <a:p>
            <a:r>
              <a:rPr lang="en-US" sz="3200" dirty="0"/>
              <a:t>Level 1: The listener creates </a:t>
            </a:r>
            <a:r>
              <a:rPr lang="en-US" sz="3200" dirty="0">
                <a:highlight>
                  <a:srgbClr val="FFFF00"/>
                </a:highlight>
              </a:rPr>
              <a:t>a safe environment </a:t>
            </a:r>
            <a:r>
              <a:rPr lang="en-US" sz="3200" dirty="0"/>
              <a:t>in which difficult, complex, or emotional issues can be discussed.</a:t>
            </a:r>
          </a:p>
          <a:p>
            <a:endParaRPr lang="en-US" sz="3200" dirty="0"/>
          </a:p>
          <a:p>
            <a:r>
              <a:rPr lang="en-US" sz="3200" dirty="0"/>
              <a:t>Level 2: The listener </a:t>
            </a:r>
            <a:r>
              <a:rPr lang="en-US" sz="3200" dirty="0">
                <a:highlight>
                  <a:srgbClr val="FFFF00"/>
                </a:highlight>
              </a:rPr>
              <a:t>clears away distractions </a:t>
            </a:r>
            <a:r>
              <a:rPr lang="en-US" sz="3200" dirty="0"/>
              <a:t>like phones and laptops, </a:t>
            </a:r>
            <a:r>
              <a:rPr lang="en-US" sz="3200" dirty="0">
                <a:highlight>
                  <a:srgbClr val="FFFF00"/>
                </a:highlight>
              </a:rPr>
              <a:t>focusing attention on the other person </a:t>
            </a:r>
            <a:r>
              <a:rPr lang="en-US" sz="3200" dirty="0"/>
              <a:t>and making appropriate eye-contact.  (This  behavior not only affects how you are perceived as the listener; it immediately influences the listener’s own attitudes and inner feelings.  Acting the part changes how you feel inside. This in turn makes you a better listener.)</a:t>
            </a:r>
          </a:p>
        </p:txBody>
      </p:sp>
    </p:spTree>
    <p:extLst>
      <p:ext uri="{BB962C8B-B14F-4D97-AF65-F5344CB8AC3E}">
        <p14:creationId xmlns:p14="http://schemas.microsoft.com/office/powerpoint/2010/main" val="144967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A41C-7796-47C1-8292-9454FE26D48F}"/>
              </a:ext>
            </a:extLst>
          </p:cNvPr>
          <p:cNvSpPr>
            <a:spLocks noGrp="1"/>
          </p:cNvSpPr>
          <p:nvPr>
            <p:ph type="title"/>
          </p:nvPr>
        </p:nvSpPr>
        <p:spPr/>
        <p:txBody>
          <a:bodyPr/>
          <a:lstStyle/>
          <a:p>
            <a:pPr algn="ctr"/>
            <a:r>
              <a:rPr lang="en-US" sz="4400" dirty="0">
                <a:latin typeface="+mn-lt"/>
              </a:rPr>
              <a:t>What Great Listeners Actually Do (part 2)</a:t>
            </a:r>
            <a:endParaRPr lang="en-US" dirty="0"/>
          </a:p>
        </p:txBody>
      </p:sp>
      <p:sp>
        <p:nvSpPr>
          <p:cNvPr id="3" name="Content Placeholder 2">
            <a:extLst>
              <a:ext uri="{FF2B5EF4-FFF2-40B4-BE49-F238E27FC236}">
                <a16:creationId xmlns:a16="http://schemas.microsoft.com/office/drawing/2014/main" id="{68617108-4C8D-4FC3-AC97-F56F0CEE6BE2}"/>
              </a:ext>
            </a:extLst>
          </p:cNvPr>
          <p:cNvSpPr>
            <a:spLocks noGrp="1"/>
          </p:cNvSpPr>
          <p:nvPr>
            <p:ph idx="1"/>
          </p:nvPr>
        </p:nvSpPr>
        <p:spPr>
          <a:xfrm>
            <a:off x="838200" y="1544715"/>
            <a:ext cx="10515600" cy="5211192"/>
          </a:xfrm>
        </p:spPr>
        <p:txBody>
          <a:bodyPr>
            <a:noAutofit/>
          </a:bodyPr>
          <a:lstStyle/>
          <a:p>
            <a:r>
              <a:rPr lang="en-US" sz="3200" dirty="0"/>
              <a:t>Level 3: The listener seeks </a:t>
            </a:r>
            <a:r>
              <a:rPr lang="en-US" sz="3200" dirty="0">
                <a:highlight>
                  <a:srgbClr val="FFFF00"/>
                </a:highlight>
              </a:rPr>
              <a:t>to understand the substance </a:t>
            </a:r>
            <a:r>
              <a:rPr lang="en-US" sz="3200" dirty="0"/>
              <a:t>of what the other person is saying.  They </a:t>
            </a:r>
            <a:r>
              <a:rPr lang="en-US" sz="3200" dirty="0">
                <a:highlight>
                  <a:srgbClr val="FFFF00"/>
                </a:highlight>
              </a:rPr>
              <a:t>capture ideas, ask questions, and restate issues</a:t>
            </a:r>
            <a:r>
              <a:rPr lang="en-US" sz="3200" dirty="0"/>
              <a:t> to confirm that their understanding is correct.</a:t>
            </a:r>
          </a:p>
          <a:p>
            <a:endParaRPr lang="en-US" sz="3200" dirty="0"/>
          </a:p>
          <a:p>
            <a:r>
              <a:rPr lang="en-US" sz="3200" dirty="0"/>
              <a:t>Level 4: The listener observes </a:t>
            </a:r>
            <a:r>
              <a:rPr lang="en-US" sz="3200" dirty="0">
                <a:highlight>
                  <a:srgbClr val="FFFF00"/>
                </a:highlight>
              </a:rPr>
              <a:t>nonverbal cues</a:t>
            </a:r>
            <a:r>
              <a:rPr lang="en-US" sz="3200" dirty="0"/>
              <a:t>, such as facial expressions, perspiration, respiration rates, gestures, posture, and numerous other subtle body language signals.  It is estimated that 80% of what we communicate comes from these signals. It sounds strange to some, but you listen with your eyes as well as your ears.</a:t>
            </a:r>
          </a:p>
        </p:txBody>
      </p:sp>
    </p:spTree>
    <p:extLst>
      <p:ext uri="{BB962C8B-B14F-4D97-AF65-F5344CB8AC3E}">
        <p14:creationId xmlns:p14="http://schemas.microsoft.com/office/powerpoint/2010/main" val="359346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760FA-1247-4D5E-9C2A-42D7EBE29C79}"/>
              </a:ext>
            </a:extLst>
          </p:cNvPr>
          <p:cNvSpPr>
            <a:spLocks noGrp="1"/>
          </p:cNvSpPr>
          <p:nvPr>
            <p:ph type="title"/>
          </p:nvPr>
        </p:nvSpPr>
        <p:spPr/>
        <p:txBody>
          <a:bodyPr/>
          <a:lstStyle/>
          <a:p>
            <a:pPr algn="ctr"/>
            <a:r>
              <a:rPr lang="en-US" sz="4400" dirty="0">
                <a:latin typeface="+mn-lt"/>
              </a:rPr>
              <a:t>What Great Listeners Actually Do (part 3)</a:t>
            </a:r>
            <a:endParaRPr lang="en-US" dirty="0"/>
          </a:p>
        </p:txBody>
      </p:sp>
      <p:sp>
        <p:nvSpPr>
          <p:cNvPr id="3" name="Content Placeholder 2">
            <a:extLst>
              <a:ext uri="{FF2B5EF4-FFF2-40B4-BE49-F238E27FC236}">
                <a16:creationId xmlns:a16="http://schemas.microsoft.com/office/drawing/2014/main" id="{F7D3F232-68CA-4D81-8740-8D3D5521D4B0}"/>
              </a:ext>
            </a:extLst>
          </p:cNvPr>
          <p:cNvSpPr>
            <a:spLocks noGrp="1"/>
          </p:cNvSpPr>
          <p:nvPr>
            <p:ph idx="1"/>
          </p:nvPr>
        </p:nvSpPr>
        <p:spPr>
          <a:xfrm>
            <a:off x="838200" y="1358282"/>
            <a:ext cx="10515600" cy="5308847"/>
          </a:xfrm>
        </p:spPr>
        <p:txBody>
          <a:bodyPr>
            <a:noAutofit/>
          </a:bodyPr>
          <a:lstStyle/>
          <a:p>
            <a:r>
              <a:rPr lang="en-US" sz="3000" dirty="0"/>
              <a:t>Level 5: The listener increasingly understands the other person’s </a:t>
            </a:r>
            <a:r>
              <a:rPr lang="en-US" sz="3000" dirty="0">
                <a:highlight>
                  <a:srgbClr val="FFFF00"/>
                </a:highlight>
              </a:rPr>
              <a:t>emotions and feelings </a:t>
            </a:r>
            <a:r>
              <a:rPr lang="en-US" sz="3000" dirty="0"/>
              <a:t>about the topic at hand, and identifies and acknowledges them. The listener empathizes with and validates those feelings in </a:t>
            </a:r>
            <a:r>
              <a:rPr lang="en-US" sz="3000" dirty="0">
                <a:highlight>
                  <a:srgbClr val="FFFF00"/>
                </a:highlight>
              </a:rPr>
              <a:t>a supportive, nonjudgmental way</a:t>
            </a:r>
            <a:r>
              <a:rPr lang="en-US" sz="3000" dirty="0"/>
              <a:t>.</a:t>
            </a:r>
          </a:p>
          <a:p>
            <a:endParaRPr lang="en-US" sz="3000" dirty="0"/>
          </a:p>
          <a:p>
            <a:r>
              <a:rPr lang="en-US" sz="3000" dirty="0"/>
              <a:t>Level 6: The listener </a:t>
            </a:r>
            <a:r>
              <a:rPr lang="en-US" sz="3000" dirty="0">
                <a:highlight>
                  <a:srgbClr val="FFFF00"/>
                </a:highlight>
              </a:rPr>
              <a:t>asks questions that clarify </a:t>
            </a:r>
            <a:r>
              <a:rPr lang="en-US" sz="3000" dirty="0"/>
              <a:t>assumptions the other person holds and helps the other person to see the issue in a new light.  This could include the listener injecting some thoughts and ideas about the topic that could be useful to the other person.  However, good listeners </a:t>
            </a:r>
            <a:r>
              <a:rPr lang="en-US" sz="3000" dirty="0">
                <a:highlight>
                  <a:srgbClr val="FFFF00"/>
                </a:highlight>
              </a:rPr>
              <a:t>never highjack the conversation</a:t>
            </a:r>
            <a:r>
              <a:rPr lang="en-US" sz="3000" dirty="0"/>
              <a:t> so that they or their issues become the subject of the discussion.</a:t>
            </a:r>
          </a:p>
        </p:txBody>
      </p:sp>
    </p:spTree>
    <p:extLst>
      <p:ext uri="{BB962C8B-B14F-4D97-AF65-F5344CB8AC3E}">
        <p14:creationId xmlns:p14="http://schemas.microsoft.com/office/powerpoint/2010/main" val="853188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9768A816-464D-46C9-A45C-9534CE68CA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275" y="0"/>
            <a:ext cx="4911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FCCF778-679F-44A1-BB3A-BDF716AE8EC7}"/>
              </a:ext>
            </a:extLst>
          </p:cNvPr>
          <p:cNvSpPr/>
          <p:nvPr/>
        </p:nvSpPr>
        <p:spPr>
          <a:xfrm>
            <a:off x="6808763" y="1055077"/>
            <a:ext cx="4811151" cy="46001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b="1" dirty="0"/>
              <a:t>What is body language saying?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74EA-2AB9-42F3-8667-504985B23366}"/>
              </a:ext>
            </a:extLst>
          </p:cNvPr>
          <p:cNvSpPr>
            <a:spLocks noGrp="1"/>
          </p:cNvSpPr>
          <p:nvPr>
            <p:ph type="title"/>
          </p:nvPr>
        </p:nvSpPr>
        <p:spPr/>
        <p:txBody>
          <a:bodyPr/>
          <a:lstStyle/>
          <a:p>
            <a:pPr algn="ctr"/>
            <a:r>
              <a:rPr lang="en-US" b="1" dirty="0"/>
              <a:t>What Would Make for a Good/Effective Visit?</a:t>
            </a:r>
          </a:p>
        </p:txBody>
      </p:sp>
      <p:sp>
        <p:nvSpPr>
          <p:cNvPr id="3" name="Content Placeholder 2">
            <a:extLst>
              <a:ext uri="{FF2B5EF4-FFF2-40B4-BE49-F238E27FC236}">
                <a16:creationId xmlns:a16="http://schemas.microsoft.com/office/drawing/2014/main" id="{5823B28E-25FA-4A7E-84DE-46E40FEF1A5D}"/>
              </a:ext>
            </a:extLst>
          </p:cNvPr>
          <p:cNvSpPr>
            <a:spLocks noGrp="1"/>
          </p:cNvSpPr>
          <p:nvPr>
            <p:ph idx="1"/>
          </p:nvPr>
        </p:nvSpPr>
        <p:spPr/>
        <p:txBody>
          <a:bodyPr/>
          <a:lstStyle/>
          <a:p>
            <a:pPr marL="0" indent="0">
              <a:buNone/>
            </a:pPr>
            <a:r>
              <a:rPr lang="en-US" dirty="0"/>
              <a:t>What checklist of areas of concern would  you ask about?</a:t>
            </a:r>
          </a:p>
          <a:p>
            <a:pPr marL="0" indent="0">
              <a:buNone/>
            </a:pPr>
            <a:endParaRPr lang="en-US" dirty="0"/>
          </a:p>
          <a:p>
            <a:pPr marL="0" indent="0">
              <a:buNone/>
            </a:pPr>
            <a:r>
              <a:rPr lang="en-US" dirty="0"/>
              <a:t>_______________________                    ______________________</a:t>
            </a:r>
          </a:p>
          <a:p>
            <a:pPr marL="0" indent="0">
              <a:buNone/>
            </a:pPr>
            <a:r>
              <a:rPr lang="en-US" dirty="0"/>
              <a:t>_______________________                    ______________________</a:t>
            </a:r>
          </a:p>
          <a:p>
            <a:pPr marL="0" indent="0">
              <a:buNone/>
            </a:pPr>
            <a:r>
              <a:rPr lang="en-US" dirty="0"/>
              <a:t>_______________________                    ______________________</a:t>
            </a:r>
          </a:p>
          <a:p>
            <a:pPr marL="0" indent="0">
              <a:buNone/>
            </a:pPr>
            <a:r>
              <a:rPr lang="en-US" dirty="0"/>
              <a:t>_______________________                    ______________________</a:t>
            </a:r>
          </a:p>
          <a:p>
            <a:pPr marL="0" indent="0">
              <a:buNone/>
            </a:pPr>
            <a:r>
              <a:rPr lang="en-US" dirty="0"/>
              <a:t>_______________________                    ______________________</a:t>
            </a:r>
          </a:p>
          <a:p>
            <a:pPr marL="0" indent="0">
              <a:buNone/>
            </a:pPr>
            <a:r>
              <a:rPr lang="en-US" dirty="0"/>
              <a:t>_______________________                    ______________________</a:t>
            </a:r>
          </a:p>
        </p:txBody>
      </p:sp>
    </p:spTree>
    <p:extLst>
      <p:ext uri="{BB962C8B-B14F-4D97-AF65-F5344CB8AC3E}">
        <p14:creationId xmlns:p14="http://schemas.microsoft.com/office/powerpoint/2010/main" val="252831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H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699</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Georgia</vt:lpstr>
      <vt:lpstr>Office Theme</vt:lpstr>
      <vt:lpstr>MH template</vt:lpstr>
      <vt:lpstr>Visits and Communication</vt:lpstr>
      <vt:lpstr>PowerPoint Presentation</vt:lpstr>
      <vt:lpstr>PowerPoint Presentation</vt:lpstr>
      <vt:lpstr>Conversation: Dominating and Flipping</vt:lpstr>
      <vt:lpstr>What Great Listeners Actually Do                                                                    (Zenger and Folkman, Harvard Busines Review, July 2016) </vt:lpstr>
      <vt:lpstr>What Great Listeners Actually Do (part 2)</vt:lpstr>
      <vt:lpstr>What Great Listeners Actually Do (part 3)</vt:lpstr>
      <vt:lpstr>PowerPoint Presentation</vt:lpstr>
      <vt:lpstr>What Would Make for a Good/Effective Visit?</vt:lpstr>
      <vt:lpstr>Elements of an Effective Visit</vt:lpstr>
      <vt:lpstr>Pandemic Concerns</vt:lpstr>
      <vt:lpstr>Case Examples</vt:lpstr>
      <vt:lpstr>Tips for Online Visits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Ingram</dc:creator>
  <cp:lastModifiedBy>Kip Ingram</cp:lastModifiedBy>
  <cp:revision>20</cp:revision>
  <cp:lastPrinted>2021-03-13T13:43:31Z</cp:lastPrinted>
  <dcterms:created xsi:type="dcterms:W3CDTF">2021-02-13T20:03:38Z</dcterms:created>
  <dcterms:modified xsi:type="dcterms:W3CDTF">2021-03-13T16:08:34Z</dcterms:modified>
</cp:coreProperties>
</file>