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261" r:id="rId2"/>
    <p:sldId id="316" r:id="rId3"/>
    <p:sldId id="412" r:id="rId4"/>
    <p:sldId id="413" r:id="rId5"/>
    <p:sldId id="414" r:id="rId6"/>
    <p:sldId id="415" r:id="rId7"/>
    <p:sldId id="416" r:id="rId8"/>
    <p:sldId id="388" r:id="rId9"/>
    <p:sldId id="269" r:id="rId10"/>
    <p:sldId id="280" r:id="rId11"/>
    <p:sldId id="401" r:id="rId12"/>
    <p:sldId id="294" r:id="rId13"/>
    <p:sldId id="389" r:id="rId14"/>
    <p:sldId id="390" r:id="rId15"/>
    <p:sldId id="391" r:id="rId16"/>
    <p:sldId id="392" r:id="rId17"/>
    <p:sldId id="393" r:id="rId18"/>
    <p:sldId id="395" r:id="rId19"/>
    <p:sldId id="396" r:id="rId20"/>
    <p:sldId id="354" r:id="rId21"/>
    <p:sldId id="399" r:id="rId22"/>
    <p:sldId id="400" r:id="rId23"/>
    <p:sldId id="289" r:id="rId24"/>
    <p:sldId id="282" r:id="rId25"/>
    <p:sldId id="324" r:id="rId26"/>
    <p:sldId id="325" r:id="rId27"/>
    <p:sldId id="323" r:id="rId28"/>
    <p:sldId id="404" r:id="rId29"/>
    <p:sldId id="421" r:id="rId30"/>
    <p:sldId id="340" r:id="rId31"/>
    <p:sldId id="369" r:id="rId32"/>
    <p:sldId id="370" r:id="rId33"/>
    <p:sldId id="371" r:id="rId34"/>
    <p:sldId id="418" r:id="rId35"/>
    <p:sldId id="419" r:id="rId36"/>
    <p:sldId id="420" r:id="rId37"/>
    <p:sldId id="422" r:id="rId38"/>
    <p:sldId id="314" r:id="rId39"/>
    <p:sldId id="288" r:id="rId40"/>
    <p:sldId id="410" r:id="rId41"/>
    <p:sldId id="423" r:id="rId42"/>
    <p:sldId id="266" r:id="rId43"/>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3A2"/>
    <a:srgbClr val="B9975B"/>
    <a:srgbClr val="11667E"/>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4555" autoAdjust="0"/>
  </p:normalViewPr>
  <p:slideViewPr>
    <p:cSldViewPr snapToGrid="0" snapToObjects="1">
      <p:cViewPr varScale="1">
        <p:scale>
          <a:sx n="58" d="100"/>
          <a:sy n="58"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02019" cy="348818"/>
          </a:xfrm>
          <a:prstGeom prst="rect">
            <a:avLst/>
          </a:prstGeom>
        </p:spPr>
        <p:txBody>
          <a:bodyPr vert="horz" lIns="91435" tIns="45717" rIns="91435" bIns="45717" rtlCol="0"/>
          <a:lstStyle>
            <a:lvl1pPr algn="l">
              <a:defRPr sz="1200"/>
            </a:lvl1pPr>
          </a:lstStyle>
          <a:p>
            <a:endParaRPr lang="en-US"/>
          </a:p>
        </p:txBody>
      </p:sp>
      <p:sp>
        <p:nvSpPr>
          <p:cNvPr id="3" name="Date Placeholder 2"/>
          <p:cNvSpPr>
            <a:spLocks noGrp="1"/>
          </p:cNvSpPr>
          <p:nvPr>
            <p:ph type="dt" sz="quarter" idx="1"/>
          </p:nvPr>
        </p:nvSpPr>
        <p:spPr>
          <a:xfrm>
            <a:off x="5231950" y="0"/>
            <a:ext cx="4002019" cy="348818"/>
          </a:xfrm>
          <a:prstGeom prst="rect">
            <a:avLst/>
          </a:prstGeom>
        </p:spPr>
        <p:txBody>
          <a:bodyPr vert="horz" lIns="91435" tIns="45717" rIns="91435" bIns="45717" rtlCol="0"/>
          <a:lstStyle>
            <a:lvl1pPr algn="r">
              <a:defRPr sz="1200"/>
            </a:lvl1pPr>
          </a:lstStyle>
          <a:p>
            <a:fld id="{0EF63CF9-B3DB-490E-931C-989A55562B59}" type="datetimeFigureOut">
              <a:rPr lang="en-US" smtClean="0"/>
              <a:t>10/16/2020</a:t>
            </a:fld>
            <a:endParaRPr lang="en-US"/>
          </a:p>
        </p:txBody>
      </p:sp>
      <p:sp>
        <p:nvSpPr>
          <p:cNvPr id="4" name="Footer Placeholder 3"/>
          <p:cNvSpPr>
            <a:spLocks noGrp="1"/>
          </p:cNvSpPr>
          <p:nvPr>
            <p:ph type="ftr" sz="quarter" idx="2"/>
          </p:nvPr>
        </p:nvSpPr>
        <p:spPr>
          <a:xfrm>
            <a:off x="2" y="6601257"/>
            <a:ext cx="4002019" cy="348818"/>
          </a:xfrm>
          <a:prstGeom prst="rect">
            <a:avLst/>
          </a:prstGeom>
        </p:spPr>
        <p:txBody>
          <a:bodyPr vert="horz" lIns="91435" tIns="45717" rIns="91435" bIns="45717" rtlCol="0" anchor="b"/>
          <a:lstStyle>
            <a:lvl1pPr algn="l">
              <a:defRPr sz="1200"/>
            </a:lvl1pPr>
          </a:lstStyle>
          <a:p>
            <a:endParaRPr lang="en-US"/>
          </a:p>
        </p:txBody>
      </p:sp>
      <p:sp>
        <p:nvSpPr>
          <p:cNvPr id="5" name="Slide Number Placeholder 4"/>
          <p:cNvSpPr>
            <a:spLocks noGrp="1"/>
          </p:cNvSpPr>
          <p:nvPr>
            <p:ph type="sldNum" sz="quarter" idx="3"/>
          </p:nvPr>
        </p:nvSpPr>
        <p:spPr>
          <a:xfrm>
            <a:off x="5231950" y="6601257"/>
            <a:ext cx="4002019" cy="348818"/>
          </a:xfrm>
          <a:prstGeom prst="rect">
            <a:avLst/>
          </a:prstGeom>
        </p:spPr>
        <p:txBody>
          <a:bodyPr vert="horz" lIns="91435" tIns="45717" rIns="91435" bIns="45717" rtlCol="0" anchor="b"/>
          <a:lstStyle>
            <a:lvl1pPr algn="r">
              <a:defRPr sz="1200"/>
            </a:lvl1pPr>
          </a:lstStyle>
          <a:p>
            <a:fld id="{74C02C4B-ECAC-4B5B-9E0A-39CD6547EF4B}" type="slidenum">
              <a:rPr lang="en-US" smtClean="0"/>
              <a:t>‹#›</a:t>
            </a:fld>
            <a:endParaRPr lang="en-US"/>
          </a:p>
        </p:txBody>
      </p:sp>
    </p:spTree>
    <p:extLst>
      <p:ext uri="{BB962C8B-B14F-4D97-AF65-F5344CB8AC3E}">
        <p14:creationId xmlns:p14="http://schemas.microsoft.com/office/powerpoint/2010/main" val="40945143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4002299" cy="348711"/>
          </a:xfrm>
          <a:prstGeom prst="rect">
            <a:avLst/>
          </a:prstGeom>
        </p:spPr>
        <p:txBody>
          <a:bodyPr vert="horz" lIns="92486" tIns="46243" rIns="92486" bIns="46243" rtlCol="0"/>
          <a:lstStyle>
            <a:lvl1pPr algn="l">
              <a:defRPr sz="1200"/>
            </a:lvl1pPr>
          </a:lstStyle>
          <a:p>
            <a:endParaRPr lang="en-US"/>
          </a:p>
        </p:txBody>
      </p:sp>
      <p:sp>
        <p:nvSpPr>
          <p:cNvPr id="3" name="Date Placeholder 2"/>
          <p:cNvSpPr>
            <a:spLocks noGrp="1"/>
          </p:cNvSpPr>
          <p:nvPr>
            <p:ph type="dt" idx="1"/>
          </p:nvPr>
        </p:nvSpPr>
        <p:spPr>
          <a:xfrm>
            <a:off x="5231645" y="1"/>
            <a:ext cx="4002299" cy="348711"/>
          </a:xfrm>
          <a:prstGeom prst="rect">
            <a:avLst/>
          </a:prstGeom>
        </p:spPr>
        <p:txBody>
          <a:bodyPr vert="horz" lIns="92486" tIns="46243" rIns="92486" bIns="46243" rtlCol="0"/>
          <a:lstStyle>
            <a:lvl1pPr algn="r">
              <a:defRPr sz="1200"/>
            </a:lvl1pPr>
          </a:lstStyle>
          <a:p>
            <a:fld id="{CA1BD2E5-DB10-6444-AFB2-EBACC7C85546}" type="datetimeFigureOut">
              <a:rPr lang="en-US" smtClean="0"/>
              <a:t>10/16/2020</a:t>
            </a:fld>
            <a:endParaRPr lang="en-US"/>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86" tIns="46243" rIns="92486" bIns="46243" rtlCol="0" anchor="ctr"/>
          <a:lstStyle/>
          <a:p>
            <a:endParaRPr lang="en-US"/>
          </a:p>
        </p:txBody>
      </p:sp>
      <p:sp>
        <p:nvSpPr>
          <p:cNvPr id="5" name="Notes Placeholder 4"/>
          <p:cNvSpPr>
            <a:spLocks noGrp="1"/>
          </p:cNvSpPr>
          <p:nvPr>
            <p:ph type="body" sz="quarter" idx="3"/>
          </p:nvPr>
        </p:nvSpPr>
        <p:spPr>
          <a:xfrm>
            <a:off x="923608" y="3344724"/>
            <a:ext cx="7388860" cy="2736592"/>
          </a:xfrm>
          <a:prstGeom prst="rect">
            <a:avLst/>
          </a:prstGeom>
        </p:spPr>
        <p:txBody>
          <a:bodyPr vert="horz" lIns="92486" tIns="46243" rIns="92486" bIns="4624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6601366"/>
            <a:ext cx="4002299" cy="348710"/>
          </a:xfrm>
          <a:prstGeom prst="rect">
            <a:avLst/>
          </a:prstGeom>
        </p:spPr>
        <p:txBody>
          <a:bodyPr vert="horz" lIns="92486" tIns="46243" rIns="92486"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5231645" y="6601366"/>
            <a:ext cx="4002299" cy="348710"/>
          </a:xfrm>
          <a:prstGeom prst="rect">
            <a:avLst/>
          </a:prstGeom>
        </p:spPr>
        <p:txBody>
          <a:bodyPr vert="horz" lIns="92486" tIns="46243" rIns="92486" bIns="46243" rtlCol="0" anchor="b"/>
          <a:lstStyle>
            <a:lvl1pPr algn="r">
              <a:defRPr sz="1200"/>
            </a:lvl1pPr>
          </a:lstStyle>
          <a:p>
            <a:fld id="{3FF81BC6-5BDA-C849-B4A5-DB58983B5FCC}" type="slidenum">
              <a:rPr lang="en-US" smtClean="0"/>
              <a:t>‹#›</a:t>
            </a:fld>
            <a:endParaRPr lang="en-US"/>
          </a:p>
        </p:txBody>
      </p:sp>
    </p:spTree>
    <p:extLst>
      <p:ext uri="{BB962C8B-B14F-4D97-AF65-F5344CB8AC3E}">
        <p14:creationId xmlns:p14="http://schemas.microsoft.com/office/powerpoint/2010/main" val="10203125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isolation</a:t>
            </a:r>
            <a:r>
              <a:rPr lang="en-US" baseline="0" dirty="0" smtClean="0"/>
              <a:t> – lack of social connections, measurable – number of contacts, number of friends, family in the area, how often you see them, number of clubs</a:t>
            </a:r>
          </a:p>
          <a:p>
            <a:r>
              <a:rPr lang="en-US" baseline="0" dirty="0" smtClean="0"/>
              <a:t>Loneliness- a feeling of being alone</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3</a:t>
            </a:fld>
            <a:endParaRPr lang="en-US"/>
          </a:p>
        </p:txBody>
      </p:sp>
    </p:spTree>
    <p:extLst>
      <p:ext uri="{BB962C8B-B14F-4D97-AF65-F5344CB8AC3E}">
        <p14:creationId xmlns:p14="http://schemas.microsoft.com/office/powerpoint/2010/main" val="1076022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 under medicating – using medication as punishment</a:t>
            </a:r>
          </a:p>
          <a:p>
            <a:r>
              <a:rPr lang="en-US" dirty="0" smtClean="0"/>
              <a:t>-Controlling access or</a:t>
            </a:r>
            <a:r>
              <a:rPr lang="en-US" baseline="0" dirty="0" smtClean="0"/>
              <a:t> taking away hearing aides, walkers, glasses, etc.</a:t>
            </a:r>
          </a:p>
          <a:p>
            <a:r>
              <a:rPr lang="en-US" baseline="0" dirty="0" smtClean="0"/>
              <a:t>-Not respecting the older adult’s wishes to social distance – coming over without a mask, inviting other people over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14</a:t>
            </a:fld>
            <a:endParaRPr lang="en-US"/>
          </a:p>
        </p:txBody>
      </p:sp>
    </p:spTree>
    <p:extLst>
      <p:ext uri="{BB962C8B-B14F-4D97-AF65-F5344CB8AC3E}">
        <p14:creationId xmlns:p14="http://schemas.microsoft.com/office/powerpoint/2010/main" val="12444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Threats</a:t>
            </a:r>
            <a:r>
              <a:rPr lang="en-US" baseline="0" dirty="0" smtClean="0"/>
              <a:t> – nursing home placement is especially scary right now</a:t>
            </a:r>
          </a:p>
          <a:p>
            <a:r>
              <a:rPr lang="en-US" baseline="0" dirty="0" smtClean="0"/>
              <a:t>Completely isolating them from friends, family, faith – at home all day with their abuser, when would they have time to make calls?</a:t>
            </a:r>
          </a:p>
          <a:p>
            <a:r>
              <a:rPr lang="en-US" baseline="0" dirty="0" smtClean="0"/>
              <a:t>Lying to them about </a:t>
            </a:r>
            <a:r>
              <a:rPr lang="en-US" baseline="0" dirty="0" err="1" smtClean="0"/>
              <a:t>Covid</a:t>
            </a:r>
            <a:r>
              <a:rPr lang="en-US" baseline="0" dirty="0" smtClean="0"/>
              <a:t> to scare them, using fears to manipulate them</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15</a:t>
            </a:fld>
            <a:endParaRPr lang="en-US"/>
          </a:p>
        </p:txBody>
      </p:sp>
    </p:spTree>
    <p:extLst>
      <p:ext uri="{BB962C8B-B14F-4D97-AF65-F5344CB8AC3E}">
        <p14:creationId xmlns:p14="http://schemas.microsoft.com/office/powerpoint/2010/main" val="142643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“Violated” “Made me feel really uncomfortable”</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16</a:t>
            </a:fld>
            <a:endParaRPr lang="en-US"/>
          </a:p>
        </p:txBody>
      </p:sp>
    </p:spTree>
    <p:extLst>
      <p:ext uri="{BB962C8B-B14F-4D97-AF65-F5344CB8AC3E}">
        <p14:creationId xmlns:p14="http://schemas.microsoft.com/office/powerpoint/2010/main" val="182919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Older adult might be giving the person their check book or credit</a:t>
            </a:r>
            <a:r>
              <a:rPr lang="en-US" baseline="0" dirty="0" smtClean="0"/>
              <a:t> card, but they were told “I will send you to a nursing home/ sell your house / hurt you if you don’t”</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17</a:t>
            </a:fld>
            <a:endParaRPr lang="en-US"/>
          </a:p>
        </p:txBody>
      </p:sp>
    </p:spTree>
    <p:extLst>
      <p:ext uri="{BB962C8B-B14F-4D97-AF65-F5344CB8AC3E}">
        <p14:creationId xmlns:p14="http://schemas.microsoft.com/office/powerpoint/2010/main" val="107862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a:t>
            </a:r>
            <a:r>
              <a:rPr lang="en-US" baseline="0" dirty="0" smtClean="0"/>
              <a:t> example: compression stockings needing to be cut off</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18</a:t>
            </a:fld>
            <a:endParaRPr lang="en-US"/>
          </a:p>
        </p:txBody>
      </p:sp>
    </p:spTree>
    <p:extLst>
      <p:ext uri="{BB962C8B-B14F-4D97-AF65-F5344CB8AC3E}">
        <p14:creationId xmlns:p14="http://schemas.microsoft.com/office/powerpoint/2010/main" val="8179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19</a:t>
            </a:fld>
            <a:endParaRPr lang="en-US"/>
          </a:p>
        </p:txBody>
      </p:sp>
    </p:spTree>
    <p:extLst>
      <p:ext uri="{BB962C8B-B14F-4D97-AF65-F5344CB8AC3E}">
        <p14:creationId xmlns:p14="http://schemas.microsoft.com/office/powerpoint/2010/main" val="513904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Sydney</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21</a:t>
            </a:fld>
            <a:endParaRPr lang="en-US"/>
          </a:p>
        </p:txBody>
      </p:sp>
    </p:spTree>
    <p:extLst>
      <p:ext uri="{BB962C8B-B14F-4D97-AF65-F5344CB8AC3E}">
        <p14:creationId xmlns:p14="http://schemas.microsoft.com/office/powerpoint/2010/main" val="330757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Fulmer</a:t>
            </a:r>
          </a:p>
          <a:p>
            <a:r>
              <a:rPr lang="en-US" dirty="0" smtClean="0"/>
              <a:t>Mouton</a:t>
            </a:r>
          </a:p>
          <a:p>
            <a:r>
              <a:rPr lang="en-US" dirty="0" smtClean="0"/>
              <a:t>FINRA</a:t>
            </a:r>
          </a:p>
          <a:p>
            <a:r>
              <a:rPr lang="en-US" dirty="0" smtClean="0"/>
              <a:t>Lifespan</a:t>
            </a:r>
          </a:p>
          <a:p>
            <a:r>
              <a:rPr lang="en-US" dirty="0" smtClean="0"/>
              <a:t>Dong</a:t>
            </a:r>
            <a:r>
              <a:rPr lang="en-US" baseline="0" dirty="0" smtClean="0"/>
              <a:t> et al 2013</a:t>
            </a:r>
          </a:p>
          <a:p>
            <a:r>
              <a:rPr lang="en-US" baseline="0" dirty="0" smtClean="0"/>
              <a:t>Lifespan</a:t>
            </a:r>
          </a:p>
        </p:txBody>
      </p:sp>
      <p:sp>
        <p:nvSpPr>
          <p:cNvPr id="4" name="Slide Number Placeholder 3"/>
          <p:cNvSpPr>
            <a:spLocks noGrp="1"/>
          </p:cNvSpPr>
          <p:nvPr>
            <p:ph type="sldNum" sz="quarter" idx="10"/>
          </p:nvPr>
        </p:nvSpPr>
        <p:spPr/>
        <p:txBody>
          <a:bodyPr/>
          <a:lstStyle/>
          <a:p>
            <a:fld id="{3FF81BC6-5BDA-C849-B4A5-DB58983B5FCC}" type="slidenum">
              <a:rPr lang="en-US" smtClean="0"/>
              <a:t>23</a:t>
            </a:fld>
            <a:endParaRPr lang="en-US"/>
          </a:p>
        </p:txBody>
      </p:sp>
    </p:spTree>
    <p:extLst>
      <p:ext uri="{BB962C8B-B14F-4D97-AF65-F5344CB8AC3E}">
        <p14:creationId xmlns:p14="http://schemas.microsoft.com/office/powerpoint/2010/main" val="369644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28</a:t>
            </a:fld>
            <a:endParaRPr lang="en-US"/>
          </a:p>
        </p:txBody>
      </p:sp>
    </p:spTree>
    <p:extLst>
      <p:ext uri="{BB962C8B-B14F-4D97-AF65-F5344CB8AC3E}">
        <p14:creationId xmlns:p14="http://schemas.microsoft.com/office/powerpoint/2010/main" val="141692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AARP</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5</a:t>
            </a:fld>
            <a:endParaRPr lang="en-US"/>
          </a:p>
        </p:txBody>
      </p:sp>
    </p:spTree>
    <p:extLst>
      <p:ext uri="{BB962C8B-B14F-4D97-AF65-F5344CB8AC3E}">
        <p14:creationId xmlns:p14="http://schemas.microsoft.com/office/powerpoint/2010/main" val="73131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AARP</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6</a:t>
            </a:fld>
            <a:endParaRPr lang="en-US"/>
          </a:p>
        </p:txBody>
      </p:sp>
    </p:spTree>
    <p:extLst>
      <p:ext uri="{BB962C8B-B14F-4D97-AF65-F5344CB8AC3E}">
        <p14:creationId xmlns:p14="http://schemas.microsoft.com/office/powerpoint/2010/main" val="391039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AARP</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7</a:t>
            </a:fld>
            <a:endParaRPr lang="en-US"/>
          </a:p>
        </p:txBody>
      </p:sp>
    </p:spTree>
    <p:extLst>
      <p:ext uri="{BB962C8B-B14F-4D97-AF65-F5344CB8AC3E}">
        <p14:creationId xmlns:p14="http://schemas.microsoft.com/office/powerpoint/2010/main" val="424379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Academy</a:t>
            </a:r>
            <a:r>
              <a:rPr lang="en-US" baseline="0" dirty="0" smtClean="0"/>
              <a:t> of Science</a:t>
            </a:r>
          </a:p>
          <a:p>
            <a:r>
              <a:rPr lang="en-US" baseline="0" dirty="0" smtClean="0"/>
              <a:t>NCEA 2014</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8</a:t>
            </a:fld>
            <a:endParaRPr lang="en-US"/>
          </a:p>
        </p:txBody>
      </p:sp>
    </p:spTree>
    <p:extLst>
      <p:ext uri="{BB962C8B-B14F-4D97-AF65-F5344CB8AC3E}">
        <p14:creationId xmlns:p14="http://schemas.microsoft.com/office/powerpoint/2010/main" val="39705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NCEA 2014</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9</a:t>
            </a:fld>
            <a:endParaRPr lang="en-US"/>
          </a:p>
        </p:txBody>
      </p:sp>
    </p:spTree>
    <p:extLst>
      <p:ext uri="{BB962C8B-B14F-4D97-AF65-F5344CB8AC3E}">
        <p14:creationId xmlns:p14="http://schemas.microsoft.com/office/powerpoint/2010/main" val="327820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Lifespan</a:t>
            </a:r>
          </a:p>
          <a:p>
            <a:r>
              <a:rPr lang="en-US" dirty="0" smtClean="0"/>
              <a:t>Dong</a:t>
            </a:r>
            <a:r>
              <a:rPr lang="en-US" baseline="0" dirty="0" smtClean="0"/>
              <a:t> et al 2009</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10</a:t>
            </a:fld>
            <a:endParaRPr lang="en-US"/>
          </a:p>
        </p:txBody>
      </p:sp>
    </p:spTree>
    <p:extLst>
      <p:ext uri="{BB962C8B-B14F-4D97-AF65-F5344CB8AC3E}">
        <p14:creationId xmlns:p14="http://schemas.microsoft.com/office/powerpoint/2010/main" val="404054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APS will do the investigation. You</a:t>
            </a:r>
            <a:r>
              <a:rPr lang="en-US" baseline="0" dirty="0" smtClean="0"/>
              <a:t> can make a report based on suspected abuse. And you must do that if you are a mandated reporter.</a:t>
            </a:r>
          </a:p>
          <a:p>
            <a:endParaRPr lang="en-US" baseline="0" dirty="0" smtClean="0"/>
          </a:p>
          <a:p>
            <a:r>
              <a:rPr lang="en-US" baseline="0" dirty="0" smtClean="0"/>
              <a:t>Too often the disclosures of adults with cognitive impairments are ignored. Abusers will even use that saying things like “Oh don’t listen to her, she’s senile”. Able to identify emotions.</a:t>
            </a:r>
          </a:p>
          <a:p>
            <a:endParaRPr lang="en-US" baseline="0" dirty="0" smtClean="0"/>
          </a:p>
          <a:p>
            <a:r>
              <a:rPr lang="en-US" baseline="0" dirty="0" smtClean="0"/>
              <a:t>Denying abuse is common. Many reasons by victims deny abuse.</a:t>
            </a:r>
          </a:p>
          <a:p>
            <a:endParaRPr lang="en-US" baseline="0" dirty="0" smtClean="0"/>
          </a:p>
          <a:p>
            <a:r>
              <a:rPr lang="en-US" baseline="0" dirty="0" smtClean="0"/>
              <a:t>It can be hard to report abuse when the older adult asks you not to. But if you are working with an older adult that is vulnerable and you are a mandated reporter you must make that report. You can let them know you are a mandated reporter and what that means.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81BC6-5BDA-C849-B4A5-DB58983B5F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39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Perpetrators can be aides,</a:t>
            </a:r>
            <a:r>
              <a:rPr lang="en-US" baseline="0" dirty="0" smtClean="0"/>
              <a:t> neighbors</a:t>
            </a:r>
            <a:endParaRPr lang="en-US" dirty="0"/>
          </a:p>
        </p:txBody>
      </p:sp>
      <p:sp>
        <p:nvSpPr>
          <p:cNvPr id="4" name="Slide Number Placeholder 3"/>
          <p:cNvSpPr>
            <a:spLocks noGrp="1"/>
          </p:cNvSpPr>
          <p:nvPr>
            <p:ph type="sldNum" sz="quarter" idx="10"/>
          </p:nvPr>
        </p:nvSpPr>
        <p:spPr/>
        <p:txBody>
          <a:bodyPr/>
          <a:lstStyle/>
          <a:p>
            <a:fld id="{3FF81BC6-5BDA-C849-B4A5-DB58983B5FCC}" type="slidenum">
              <a:rPr lang="en-US" smtClean="0"/>
              <a:t>12</a:t>
            </a:fld>
            <a:endParaRPr lang="en-US"/>
          </a:p>
        </p:txBody>
      </p:sp>
    </p:spTree>
    <p:extLst>
      <p:ext uri="{BB962C8B-B14F-4D97-AF65-F5344CB8AC3E}">
        <p14:creationId xmlns:p14="http://schemas.microsoft.com/office/powerpoint/2010/main" val="3287464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0238" y="2116475"/>
            <a:ext cx="5037762" cy="1259923"/>
          </a:xfrm>
        </p:spPr>
        <p:txBody>
          <a:bodyPr anchor="b">
            <a:normAutofit/>
          </a:bodyPr>
          <a:lstStyle>
            <a:lvl1pPr algn="l">
              <a:defRPr sz="3900" b="0">
                <a:solidFill>
                  <a:srgbClr val="B9975B"/>
                </a:solidFill>
                <a:latin typeface="Georgia" charset="0"/>
                <a:ea typeface="Georgia" charset="0"/>
                <a:cs typeface="Georgia"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5630238" y="3468474"/>
            <a:ext cx="5037762" cy="291868"/>
          </a:xfrm>
        </p:spPr>
        <p:txBody>
          <a:bodyPr>
            <a:normAutofit/>
          </a:bodyPr>
          <a:lstStyle>
            <a:lvl1pPr marL="0" indent="0" algn="l">
              <a:buNone/>
              <a:defRPr sz="1200" b="1" spc="1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8" name="Text Placeholder 7"/>
          <p:cNvSpPr>
            <a:spLocks noGrp="1"/>
          </p:cNvSpPr>
          <p:nvPr>
            <p:ph type="body" sz="quarter" idx="10" hasCustomPrompt="1"/>
          </p:nvPr>
        </p:nvSpPr>
        <p:spPr>
          <a:xfrm>
            <a:off x="5630863" y="4181867"/>
            <a:ext cx="5037137" cy="359183"/>
          </a:xfrm>
        </p:spPr>
        <p:txBody>
          <a:bodyPr>
            <a:normAutofit/>
          </a:bodyPr>
          <a:lstStyle>
            <a:lvl1pPr>
              <a:lnSpc>
                <a:spcPct val="100000"/>
              </a:lnSpc>
              <a:spcBef>
                <a:spcPts val="0"/>
              </a:spcBef>
              <a:defRPr sz="1600">
                <a:solidFill>
                  <a:schemeClr val="accent1"/>
                </a:solidFill>
              </a:defRPr>
            </a:lvl1pPr>
          </a:lstStyle>
          <a:p>
            <a:pPr lvl="0"/>
            <a:r>
              <a:rPr lang="en-US" dirty="0" smtClean="0"/>
              <a:t>Presented by: Charles E. Smith</a:t>
            </a:r>
          </a:p>
        </p:txBody>
      </p:sp>
      <p:cxnSp>
        <p:nvCxnSpPr>
          <p:cNvPr id="10" name="Straight Connector 9"/>
          <p:cNvCxnSpPr/>
          <p:nvPr userDrawn="1"/>
        </p:nvCxnSpPr>
        <p:spPr>
          <a:xfrm>
            <a:off x="5630238" y="3965825"/>
            <a:ext cx="5037762" cy="0"/>
          </a:xfrm>
          <a:prstGeom prst="line">
            <a:avLst/>
          </a:prstGeom>
          <a:ln>
            <a:solidFill>
              <a:srgbClr val="B9975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090" y="2203554"/>
            <a:ext cx="4224390" cy="2337496"/>
          </a:xfrm>
          <a:prstGeom prst="rect">
            <a:avLst/>
          </a:prstGeom>
        </p:spPr>
      </p:pic>
      <p:sp>
        <p:nvSpPr>
          <p:cNvPr id="13" name="Text Placeholder 7"/>
          <p:cNvSpPr>
            <a:spLocks noGrp="1"/>
          </p:cNvSpPr>
          <p:nvPr>
            <p:ph type="body" sz="quarter" idx="11" hasCustomPrompt="1"/>
          </p:nvPr>
        </p:nvSpPr>
        <p:spPr>
          <a:xfrm>
            <a:off x="5630863" y="4499826"/>
            <a:ext cx="5037137" cy="359183"/>
          </a:xfrm>
        </p:spPr>
        <p:txBody>
          <a:bodyPr>
            <a:normAutofit/>
          </a:bodyPr>
          <a:lstStyle>
            <a:lvl1pPr>
              <a:lnSpc>
                <a:spcPct val="100000"/>
              </a:lnSpc>
              <a:spcBef>
                <a:spcPts val="0"/>
              </a:spcBef>
              <a:defRPr sz="1600">
                <a:solidFill>
                  <a:schemeClr val="accent1"/>
                </a:solidFill>
              </a:defRPr>
            </a:lvl1pPr>
          </a:lstStyle>
          <a:p>
            <a:pPr lvl="0"/>
            <a:r>
              <a:rPr lang="en-US" dirty="0" smtClean="0"/>
              <a:t>Date: November 28, 2018</a:t>
            </a:r>
            <a:endParaRPr lang="en-US" dirty="0"/>
          </a:p>
        </p:txBody>
      </p:sp>
    </p:spTree>
    <p:extLst>
      <p:ext uri="{BB962C8B-B14F-4D97-AF65-F5344CB8AC3E}">
        <p14:creationId xmlns:p14="http://schemas.microsoft.com/office/powerpoint/2010/main" val="97622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00108" y="3702889"/>
            <a:ext cx="4667892" cy="291869"/>
          </a:xfrm>
        </p:spPr>
        <p:txBody>
          <a:bodyPr>
            <a:normAutofit/>
          </a:bodyPr>
          <a:lstStyle>
            <a:lvl1pPr marL="0" indent="0" algn="l">
              <a:buNone/>
              <a:defRPr sz="1200" b="1" spc="1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NAME AND EMAIL ADDRESS</a:t>
            </a:r>
            <a:endParaRPr lang="en-US" dirty="0"/>
          </a:p>
        </p:txBody>
      </p:sp>
      <p:cxnSp>
        <p:nvCxnSpPr>
          <p:cNvPr id="10" name="Straight Connector 9"/>
          <p:cNvCxnSpPr/>
          <p:nvPr userDrawn="1"/>
        </p:nvCxnSpPr>
        <p:spPr>
          <a:xfrm>
            <a:off x="5630238" y="2558265"/>
            <a:ext cx="0" cy="1699428"/>
          </a:xfrm>
          <a:prstGeom prst="line">
            <a:avLst/>
          </a:prstGeom>
          <a:ln>
            <a:solidFill>
              <a:srgbClr val="B9975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8892" y="2388361"/>
            <a:ext cx="3556412" cy="1967881"/>
          </a:xfrm>
          <a:prstGeom prst="rect">
            <a:avLst/>
          </a:prstGeom>
        </p:spPr>
      </p:pic>
      <p:sp>
        <p:nvSpPr>
          <p:cNvPr id="6" name="Title 1"/>
          <p:cNvSpPr>
            <a:spLocks noGrp="1"/>
          </p:cNvSpPr>
          <p:nvPr>
            <p:ph type="ctrTitle" hasCustomPrompt="1"/>
          </p:nvPr>
        </p:nvSpPr>
        <p:spPr>
          <a:xfrm>
            <a:off x="6000108" y="2891229"/>
            <a:ext cx="4667892" cy="684666"/>
          </a:xfrm>
        </p:spPr>
        <p:txBody>
          <a:bodyPr anchor="b">
            <a:normAutofit/>
          </a:bodyPr>
          <a:lstStyle>
            <a:lvl1pPr algn="l">
              <a:defRPr sz="3900" b="0">
                <a:solidFill>
                  <a:srgbClr val="B9975B"/>
                </a:solidFill>
                <a:latin typeface="Georgia" charset="0"/>
                <a:ea typeface="Georgia" charset="0"/>
                <a:cs typeface="Georgia" charset="0"/>
              </a:defRPr>
            </a:lvl1pPr>
          </a:lstStyle>
          <a:p>
            <a:r>
              <a:rPr lang="en-US" dirty="0" smtClean="0"/>
              <a:t>Thank You</a:t>
            </a:r>
            <a:endParaRPr lang="en-US" dirty="0"/>
          </a:p>
        </p:txBody>
      </p:sp>
    </p:spTree>
    <p:extLst>
      <p:ext uri="{BB962C8B-B14F-4D97-AF65-F5344CB8AC3E}">
        <p14:creationId xmlns:p14="http://schemas.microsoft.com/office/powerpoint/2010/main" val="6302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2" name="Title 1"/>
          <p:cNvSpPr>
            <a:spLocks noGrp="1"/>
          </p:cNvSpPr>
          <p:nvPr>
            <p:ph type="title"/>
          </p:nvPr>
        </p:nvSpPr>
        <p:spPr>
          <a:xfrm>
            <a:off x="1313203" y="2765883"/>
            <a:ext cx="4694490" cy="1325563"/>
          </a:xfrm>
        </p:spPr>
        <p:txBody>
          <a:bodyPr>
            <a:normAutofit/>
          </a:bodyPr>
          <a:lstStyle>
            <a:lvl1pPr algn="ctr">
              <a:defRPr sz="3900" b="0">
                <a:solidFill>
                  <a:schemeClr val="bg2"/>
                </a:solidFill>
                <a:latin typeface="+mn-lt"/>
              </a:defRPr>
            </a:lvl1pPr>
          </a:lstStyle>
          <a:p>
            <a:r>
              <a:rPr lang="en-US" smtClean="0"/>
              <a:t>Click to edit Master title style</a:t>
            </a:r>
            <a:endParaRPr lang="en-US" dirty="0"/>
          </a:p>
        </p:txBody>
      </p:sp>
      <p:sp>
        <p:nvSpPr>
          <p:cNvPr id="5" name="Subtitle 2"/>
          <p:cNvSpPr>
            <a:spLocks noGrp="1"/>
          </p:cNvSpPr>
          <p:nvPr>
            <p:ph type="subTitle" idx="1" hasCustomPrompt="1"/>
          </p:nvPr>
        </p:nvSpPr>
        <p:spPr>
          <a:xfrm>
            <a:off x="1141567" y="4091446"/>
            <a:ext cx="5037762" cy="291868"/>
          </a:xfrm>
        </p:spPr>
        <p:txBody>
          <a:bodyPr>
            <a:normAutofit/>
          </a:bodyPr>
          <a:lstStyle>
            <a:lvl1pPr marL="0" indent="0" algn="ctr">
              <a:buNone/>
              <a:defRPr sz="1200" b="1" spc="1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Text Placeholder 7"/>
          <p:cNvSpPr>
            <a:spLocks noGrp="1"/>
          </p:cNvSpPr>
          <p:nvPr>
            <p:ph type="body" sz="quarter" idx="11" hasCustomPrompt="1"/>
          </p:nvPr>
        </p:nvSpPr>
        <p:spPr>
          <a:xfrm>
            <a:off x="1142192" y="4690963"/>
            <a:ext cx="5037137" cy="359183"/>
          </a:xfrm>
        </p:spPr>
        <p:txBody>
          <a:bodyPr>
            <a:normAutofit/>
          </a:bodyPr>
          <a:lstStyle>
            <a:lvl1pPr algn="ctr">
              <a:lnSpc>
                <a:spcPct val="100000"/>
              </a:lnSpc>
              <a:spcBef>
                <a:spcPts val="0"/>
              </a:spcBef>
              <a:defRPr sz="1600">
                <a:solidFill>
                  <a:schemeClr val="accent1"/>
                </a:solidFill>
              </a:defRPr>
            </a:lvl1pPr>
          </a:lstStyle>
          <a:p>
            <a:pPr lvl="0"/>
            <a:r>
              <a:rPr lang="en-US" dirty="0" smtClean="0"/>
              <a:t>Presented by: Charles E. Smith</a:t>
            </a:r>
          </a:p>
        </p:txBody>
      </p:sp>
      <p:cxnSp>
        <p:nvCxnSpPr>
          <p:cNvPr id="7" name="Straight Connector 6"/>
          <p:cNvCxnSpPr/>
          <p:nvPr userDrawn="1"/>
        </p:nvCxnSpPr>
        <p:spPr>
          <a:xfrm>
            <a:off x="1141567" y="4537138"/>
            <a:ext cx="5037762" cy="0"/>
          </a:xfrm>
          <a:prstGeom prst="line">
            <a:avLst/>
          </a:prstGeom>
          <a:ln>
            <a:solidFill>
              <a:srgbClr val="B9975B"/>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2" hasCustomPrompt="1"/>
          </p:nvPr>
        </p:nvSpPr>
        <p:spPr>
          <a:xfrm>
            <a:off x="1142192" y="5008922"/>
            <a:ext cx="5037137" cy="359183"/>
          </a:xfrm>
        </p:spPr>
        <p:txBody>
          <a:bodyPr>
            <a:normAutofit/>
          </a:bodyPr>
          <a:lstStyle>
            <a:lvl1pPr algn="ctr">
              <a:lnSpc>
                <a:spcPct val="100000"/>
              </a:lnSpc>
              <a:spcBef>
                <a:spcPts val="0"/>
              </a:spcBef>
              <a:defRPr sz="1600">
                <a:solidFill>
                  <a:schemeClr val="accent1"/>
                </a:solidFill>
              </a:defRPr>
            </a:lvl1pPr>
          </a:lstStyle>
          <a:p>
            <a:pPr lvl="0"/>
            <a:r>
              <a:rPr lang="en-US" dirty="0" smtClean="0"/>
              <a:t>Date: November 28, 2018</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2839" y="971686"/>
            <a:ext cx="2955218" cy="1635218"/>
          </a:xfrm>
          <a:prstGeom prst="rect">
            <a:avLst/>
          </a:prstGeom>
        </p:spPr>
      </p:pic>
      <p:sp>
        <p:nvSpPr>
          <p:cNvPr id="11" name="Picture Placeholder 10"/>
          <p:cNvSpPr>
            <a:spLocks noGrp="1"/>
          </p:cNvSpPr>
          <p:nvPr>
            <p:ph type="pic" sz="quarter" idx="13"/>
          </p:nvPr>
        </p:nvSpPr>
        <p:spPr>
          <a:xfrm>
            <a:off x="7007225" y="0"/>
            <a:ext cx="5184775" cy="6858000"/>
          </a:xfrm>
        </p:spPr>
        <p:txBody>
          <a:bodyPr/>
          <a:lstStyle/>
          <a:p>
            <a:r>
              <a:rPr lang="en-US" smtClean="0"/>
              <a:t>Click icon to add picture</a:t>
            </a:r>
            <a:endParaRPr lang="en-US"/>
          </a:p>
        </p:txBody>
      </p:sp>
    </p:spTree>
    <p:extLst>
      <p:ext uri="{BB962C8B-B14F-4D97-AF65-F5344CB8AC3E}">
        <p14:creationId xmlns:p14="http://schemas.microsoft.com/office/powerpoint/2010/main" val="39314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Text - Navy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2709"/>
          </a:xfrm>
        </p:spPr>
        <p:txBody>
          <a:bodyPr anchor="b"/>
          <a:lstStyle/>
          <a:p>
            <a:r>
              <a:rPr lang="en-US" smtClean="0"/>
              <a:t>Click to edit Master title style</a:t>
            </a:r>
            <a:endParaRPr lang="en-US"/>
          </a:p>
        </p:txBody>
      </p:sp>
      <p:sp>
        <p:nvSpPr>
          <p:cNvPr id="5"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sp>
        <p:nvSpPr>
          <p:cNvPr id="6" name="Slide Number Placeholder 5"/>
          <p:cNvSpPr>
            <a:spLocks noGrp="1"/>
          </p:cNvSpPr>
          <p:nvPr>
            <p:ph type="sldNum" sz="quarter" idx="12"/>
          </p:nvPr>
        </p:nvSpPr>
        <p:spPr>
          <a:xfrm>
            <a:off x="756008" y="6356350"/>
            <a:ext cx="358739"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Text Placeholder 7"/>
          <p:cNvSpPr>
            <a:spLocks noGrp="1"/>
          </p:cNvSpPr>
          <p:nvPr>
            <p:ph type="body" sz="quarter" idx="13"/>
          </p:nvPr>
        </p:nvSpPr>
        <p:spPr>
          <a:xfrm>
            <a:off x="2000036" y="2361112"/>
            <a:ext cx="8199437" cy="32369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2000250" y="1811795"/>
            <a:ext cx="8199438" cy="461963"/>
          </a:xfrm>
        </p:spPr>
        <p:txBody>
          <a:bodyPr>
            <a:normAutofit/>
          </a:bodyPr>
          <a:lstStyle>
            <a:lvl1pPr>
              <a:defRPr sz="2400" b="1" baseline="0">
                <a:solidFill>
                  <a:srgbClr val="11667E"/>
                </a:solidFill>
              </a:defRPr>
            </a:lvl1pPr>
          </a:lstStyle>
          <a:p>
            <a:pPr lvl="0"/>
            <a:r>
              <a:rPr lang="en-US" dirty="0" smtClean="0"/>
              <a:t>Heading Style One</a:t>
            </a:r>
            <a:endParaRPr lang="en-US" dirty="0"/>
          </a:p>
        </p:txBody>
      </p:sp>
    </p:spTree>
    <p:extLst>
      <p:ext uri="{BB962C8B-B14F-4D97-AF65-F5344CB8AC3E}">
        <p14:creationId xmlns:p14="http://schemas.microsoft.com/office/powerpoint/2010/main" val="140189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Text - Gold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2709"/>
          </a:xfrm>
        </p:spPr>
        <p:txBody>
          <a:bodyPr anchor="b"/>
          <a:lstStyle>
            <a:lvl1pPr>
              <a:defRPr b="0">
                <a:solidFill>
                  <a:schemeClr val="bg2"/>
                </a:solidFill>
                <a:latin typeface="+mn-lt"/>
              </a:defRPr>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sp>
        <p:nvSpPr>
          <p:cNvPr id="6" name="Slide Number Placeholder 5"/>
          <p:cNvSpPr>
            <a:spLocks noGrp="1"/>
          </p:cNvSpPr>
          <p:nvPr>
            <p:ph type="sldNum" sz="quarter" idx="12"/>
          </p:nvPr>
        </p:nvSpPr>
        <p:spPr>
          <a:xfrm>
            <a:off x="756008" y="6356350"/>
            <a:ext cx="358739"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Text Placeholder 7"/>
          <p:cNvSpPr>
            <a:spLocks noGrp="1"/>
          </p:cNvSpPr>
          <p:nvPr>
            <p:ph type="body" sz="quarter" idx="13"/>
          </p:nvPr>
        </p:nvSpPr>
        <p:spPr>
          <a:xfrm>
            <a:off x="2000036" y="2361112"/>
            <a:ext cx="8199437" cy="3236912"/>
          </a:xfrm>
        </p:spPr>
        <p:txBody>
          <a:bodyPr>
            <a:normAutofit/>
          </a:bodyPr>
          <a:lstStyle>
            <a:lvl1pPr>
              <a:defRPr sz="2400"/>
            </a:lvl1pPr>
            <a:lvl2pPr>
              <a:defRPr sz="2400"/>
            </a:lvl2pPr>
            <a:lvl3pPr>
              <a:defRPr sz="24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2000250" y="1811795"/>
            <a:ext cx="8199438" cy="461963"/>
          </a:xfrm>
        </p:spPr>
        <p:txBody>
          <a:bodyPr>
            <a:normAutofit/>
          </a:bodyPr>
          <a:lstStyle>
            <a:lvl1pPr>
              <a:defRPr sz="2400" b="1" baseline="0">
                <a:solidFill>
                  <a:srgbClr val="11667E"/>
                </a:solidFill>
              </a:defRPr>
            </a:lvl1pPr>
          </a:lstStyle>
          <a:p>
            <a:pPr lvl="0"/>
            <a:r>
              <a:rPr lang="en-US" dirty="0" smtClean="0"/>
              <a:t>Heading Style One</a:t>
            </a:r>
            <a:endParaRPr lang="en-US" dirty="0"/>
          </a:p>
        </p:txBody>
      </p:sp>
    </p:spTree>
    <p:extLst>
      <p:ext uri="{BB962C8B-B14F-4D97-AF65-F5344CB8AC3E}">
        <p14:creationId xmlns:p14="http://schemas.microsoft.com/office/powerpoint/2010/main" val="1936859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369443"/>
            <a:ext cx="10515600" cy="1052709"/>
          </a:xfrm>
        </p:spPr>
        <p:txBody>
          <a:bodyPr anchor="b">
            <a:normAutofit/>
          </a:bodyPr>
          <a:lstStyle>
            <a:lvl1pPr>
              <a:defRPr lang="en-US" sz="3200" b="1" i="0" kern="1200" dirty="0">
                <a:solidFill>
                  <a:srgbClr val="003057"/>
                </a:solidFill>
                <a:latin typeface="Arial" charset="0"/>
                <a:ea typeface="Arial" charset="0"/>
                <a:cs typeface="Arial" charset="0"/>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752368" y="6356350"/>
            <a:ext cx="356598"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Text Placeholder 7"/>
          <p:cNvSpPr>
            <a:spLocks noGrp="1"/>
          </p:cNvSpPr>
          <p:nvPr>
            <p:ph type="body" sz="quarter" idx="13"/>
          </p:nvPr>
        </p:nvSpPr>
        <p:spPr>
          <a:xfrm>
            <a:off x="838201" y="2361112"/>
            <a:ext cx="5418762" cy="3236912"/>
          </a:xfrm>
        </p:spPr>
        <p:txBody>
          <a:bodyPr>
            <a:normAutofit/>
          </a:bodyPr>
          <a:lstStyle>
            <a:lvl1pPr>
              <a:defRPr sz="2400"/>
            </a:lvl1pPr>
            <a:lvl2pPr>
              <a:defRPr sz="2400"/>
            </a:lvl2pPr>
            <a:lvl3pPr>
              <a:defRPr sz="24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0"/>
          <p:cNvSpPr>
            <a:spLocks noGrp="1"/>
          </p:cNvSpPr>
          <p:nvPr>
            <p:ph type="body" sz="quarter" idx="14" hasCustomPrompt="1"/>
          </p:nvPr>
        </p:nvSpPr>
        <p:spPr>
          <a:xfrm>
            <a:off x="841248" y="1811795"/>
            <a:ext cx="5418763" cy="461963"/>
          </a:xfrm>
        </p:spPr>
        <p:txBody>
          <a:bodyPr>
            <a:normAutofit/>
          </a:bodyPr>
          <a:lstStyle>
            <a:lvl1pPr>
              <a:defRPr sz="2400" b="1" baseline="0">
                <a:solidFill>
                  <a:srgbClr val="11667E"/>
                </a:solidFill>
              </a:defRPr>
            </a:lvl1pPr>
          </a:lstStyle>
          <a:p>
            <a:pPr lvl="0"/>
            <a:r>
              <a:rPr lang="en-US" dirty="0" smtClean="0"/>
              <a:t>Heading Style One</a:t>
            </a:r>
            <a:endParaRPr lang="en-US" dirty="0"/>
          </a:p>
        </p:txBody>
      </p:sp>
      <p:sp>
        <p:nvSpPr>
          <p:cNvPr id="11"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cxnSp>
        <p:nvCxnSpPr>
          <p:cNvPr id="12" name="Straight Connector 11"/>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p:cNvSpPr>
            <a:spLocks noGrp="1"/>
          </p:cNvSpPr>
          <p:nvPr>
            <p:ph type="pic" sz="quarter" idx="15"/>
          </p:nvPr>
        </p:nvSpPr>
        <p:spPr>
          <a:xfrm>
            <a:off x="6534150" y="1811338"/>
            <a:ext cx="4813300" cy="3786187"/>
          </a:xfrm>
        </p:spPr>
        <p:txBody>
          <a:bodyPr/>
          <a:lstStyle/>
          <a:p>
            <a:r>
              <a:rPr lang="en-US" smtClean="0"/>
              <a:t>Click icon to add picture</a:t>
            </a:r>
            <a:endParaRPr lang="en-US"/>
          </a:p>
        </p:txBody>
      </p:sp>
    </p:spTree>
    <p:extLst>
      <p:ext uri="{BB962C8B-B14F-4D97-AF65-F5344CB8AC3E}">
        <p14:creationId xmlns:p14="http://schemas.microsoft.com/office/powerpoint/2010/main" val="168397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with Two Pho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1560"/>
          </a:xfrm>
        </p:spPr>
        <p:txBody>
          <a:bodyPr anchor="b"/>
          <a:lstStyle/>
          <a:p>
            <a:r>
              <a:rPr lang="en-US" smtClean="0"/>
              <a:t>Click to edit Master title style</a:t>
            </a:r>
            <a:endParaRPr lang="en-US" dirty="0"/>
          </a:p>
        </p:txBody>
      </p:sp>
      <p:sp>
        <p:nvSpPr>
          <p:cNvPr id="3" name="Content Placeholder 2"/>
          <p:cNvSpPr>
            <a:spLocks noGrp="1"/>
          </p:cNvSpPr>
          <p:nvPr>
            <p:ph sz="half" idx="1"/>
          </p:nvPr>
        </p:nvSpPr>
        <p:spPr>
          <a:xfrm>
            <a:off x="838200" y="4366517"/>
            <a:ext cx="5181600" cy="1810446"/>
          </a:xfrm>
        </p:spPr>
        <p:txBody>
          <a:bodyPr>
            <a:noAutofit/>
          </a:bodyPr>
          <a:lstStyle>
            <a:lvl1pPr>
              <a:defRPr sz="2400"/>
            </a:lvl1pPr>
            <a:lvl2pPr>
              <a:defRPr sz="2400"/>
            </a:lvl2pPr>
            <a:lvl3pPr>
              <a:defRPr sz="24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4366517"/>
            <a:ext cx="5181600" cy="1810446"/>
          </a:xfrm>
        </p:spPr>
        <p:txBody>
          <a:bodyPr>
            <a:noAutofit/>
          </a:bodyPr>
          <a:lstStyle>
            <a:lvl1pPr>
              <a:defRPr sz="2400"/>
            </a:lvl1pPr>
            <a:lvl2pPr>
              <a:defRPr sz="2400"/>
            </a:lvl2pPr>
            <a:lvl3pPr>
              <a:defRPr sz="24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756008" y="6356350"/>
            <a:ext cx="2743200"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cxnSp>
        <p:nvCxnSpPr>
          <p:cNvPr id="9" name="Straight Connector 8"/>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3" hasCustomPrompt="1"/>
          </p:nvPr>
        </p:nvSpPr>
        <p:spPr>
          <a:xfrm>
            <a:off x="838200" y="3981425"/>
            <a:ext cx="5181600" cy="256854"/>
          </a:xfrm>
        </p:spPr>
        <p:txBody>
          <a:bodyPr>
            <a:noAutofit/>
          </a:bodyPr>
          <a:lstStyle>
            <a:lvl1pPr>
              <a:defRPr sz="2000" b="1" spc="100" baseline="0">
                <a:solidFill>
                  <a:srgbClr val="11667E"/>
                </a:solidFill>
              </a:defRPr>
            </a:lvl1pPr>
          </a:lstStyle>
          <a:p>
            <a:pPr lvl="0"/>
            <a:r>
              <a:rPr lang="en-US" dirty="0" smtClean="0"/>
              <a:t>HEADING STYLE TWO</a:t>
            </a:r>
          </a:p>
        </p:txBody>
      </p:sp>
      <p:sp>
        <p:nvSpPr>
          <p:cNvPr id="12" name="Content Placeholder 2"/>
          <p:cNvSpPr>
            <a:spLocks noGrp="1"/>
          </p:cNvSpPr>
          <p:nvPr>
            <p:ph sz="half" idx="14" hasCustomPrompt="1"/>
          </p:nvPr>
        </p:nvSpPr>
        <p:spPr>
          <a:xfrm>
            <a:off x="6172200" y="3981425"/>
            <a:ext cx="5181600" cy="256854"/>
          </a:xfrm>
        </p:spPr>
        <p:txBody>
          <a:bodyPr>
            <a:noAutofit/>
          </a:bodyPr>
          <a:lstStyle>
            <a:lvl1pPr>
              <a:defRPr sz="2000" b="1" spc="100" baseline="0">
                <a:solidFill>
                  <a:srgbClr val="11667E"/>
                </a:solidFill>
              </a:defRPr>
            </a:lvl1pPr>
          </a:lstStyle>
          <a:p>
            <a:pPr lvl="0"/>
            <a:r>
              <a:rPr lang="en-US" dirty="0" smtClean="0"/>
              <a:t>HEADING STYLE TWO</a:t>
            </a:r>
          </a:p>
        </p:txBody>
      </p:sp>
      <p:sp>
        <p:nvSpPr>
          <p:cNvPr id="14" name="Picture Placeholder 13"/>
          <p:cNvSpPr>
            <a:spLocks noGrp="1"/>
          </p:cNvSpPr>
          <p:nvPr>
            <p:ph type="pic" sz="quarter" idx="15"/>
          </p:nvPr>
        </p:nvSpPr>
        <p:spPr>
          <a:xfrm>
            <a:off x="838200" y="1674813"/>
            <a:ext cx="5181600" cy="2085975"/>
          </a:xfrm>
        </p:spPr>
        <p:txBody>
          <a:bodyPr/>
          <a:lstStyle/>
          <a:p>
            <a:r>
              <a:rPr lang="en-US" smtClean="0"/>
              <a:t>Click icon to add picture</a:t>
            </a:r>
            <a:endParaRPr lang="en-US"/>
          </a:p>
        </p:txBody>
      </p:sp>
      <p:sp>
        <p:nvSpPr>
          <p:cNvPr id="15" name="Picture Placeholder 13"/>
          <p:cNvSpPr>
            <a:spLocks noGrp="1"/>
          </p:cNvSpPr>
          <p:nvPr>
            <p:ph type="pic" sz="quarter" idx="16"/>
          </p:nvPr>
        </p:nvSpPr>
        <p:spPr>
          <a:xfrm>
            <a:off x="6171344" y="1674813"/>
            <a:ext cx="5181600" cy="2085975"/>
          </a:xfrm>
        </p:spPr>
        <p:txBody>
          <a:bodyPr/>
          <a:lstStyle/>
          <a:p>
            <a:r>
              <a:rPr lang="en-US" smtClean="0"/>
              <a:t>Click icon to add picture</a:t>
            </a:r>
            <a:endParaRPr lang="en-US"/>
          </a:p>
        </p:txBody>
      </p:sp>
    </p:spTree>
    <p:extLst>
      <p:ext uri="{BB962C8B-B14F-4D97-AF65-F5344CB8AC3E}">
        <p14:creationId xmlns:p14="http://schemas.microsoft.com/office/powerpoint/2010/main" val="85337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1560"/>
          </a:xfrm>
        </p:spPr>
        <p:txBody>
          <a:bodyPr anchor="b"/>
          <a:lstStyle/>
          <a:p>
            <a:r>
              <a:rPr lang="en-US" smtClean="0"/>
              <a:t>Click to edit Master title style</a:t>
            </a:r>
            <a:endParaRPr lang="en-US" dirty="0"/>
          </a:p>
        </p:txBody>
      </p:sp>
      <p:sp>
        <p:nvSpPr>
          <p:cNvPr id="3" name="Content Placeholder 2"/>
          <p:cNvSpPr>
            <a:spLocks noGrp="1"/>
          </p:cNvSpPr>
          <p:nvPr>
            <p:ph sz="half" idx="1"/>
          </p:nvPr>
        </p:nvSpPr>
        <p:spPr>
          <a:xfrm>
            <a:off x="838200" y="4366517"/>
            <a:ext cx="5181600" cy="1810446"/>
          </a:xfrm>
        </p:spPr>
        <p:txBody>
          <a:bodyPr>
            <a:noAutofit/>
          </a:bodyPr>
          <a:lstStyle>
            <a:lvl1pPr>
              <a:defRPr sz="2400"/>
            </a:lvl1pPr>
            <a:lvl2pPr>
              <a:defRPr sz="2400"/>
            </a:lvl2pPr>
            <a:lvl3pPr>
              <a:defRPr sz="24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4366517"/>
            <a:ext cx="5181600" cy="1810446"/>
          </a:xfrm>
        </p:spPr>
        <p:txBody>
          <a:bodyPr>
            <a:noAutofit/>
          </a:bodyPr>
          <a:lstStyle>
            <a:lvl1pPr>
              <a:defRPr sz="2400"/>
            </a:lvl1pPr>
            <a:lvl2pPr>
              <a:defRPr sz="2400"/>
            </a:lvl2pPr>
            <a:lvl3pPr>
              <a:defRPr sz="24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756008" y="6356350"/>
            <a:ext cx="2743200"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cxnSp>
        <p:nvCxnSpPr>
          <p:cNvPr id="9" name="Straight Connector 8"/>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3" hasCustomPrompt="1"/>
          </p:nvPr>
        </p:nvSpPr>
        <p:spPr>
          <a:xfrm>
            <a:off x="838200" y="3981425"/>
            <a:ext cx="5181600" cy="256854"/>
          </a:xfrm>
        </p:spPr>
        <p:txBody>
          <a:bodyPr>
            <a:noAutofit/>
          </a:bodyPr>
          <a:lstStyle>
            <a:lvl1pPr>
              <a:defRPr sz="2000" b="1" spc="100" baseline="0">
                <a:solidFill>
                  <a:srgbClr val="11667E"/>
                </a:solidFill>
              </a:defRPr>
            </a:lvl1pPr>
          </a:lstStyle>
          <a:p>
            <a:pPr lvl="0"/>
            <a:r>
              <a:rPr lang="en-US" dirty="0" smtClean="0"/>
              <a:t>HEADING STYLE TWO</a:t>
            </a:r>
          </a:p>
        </p:txBody>
      </p:sp>
      <p:sp>
        <p:nvSpPr>
          <p:cNvPr id="12" name="Content Placeholder 2"/>
          <p:cNvSpPr>
            <a:spLocks noGrp="1"/>
          </p:cNvSpPr>
          <p:nvPr>
            <p:ph sz="half" idx="14" hasCustomPrompt="1"/>
          </p:nvPr>
        </p:nvSpPr>
        <p:spPr>
          <a:xfrm>
            <a:off x="6172200" y="3981425"/>
            <a:ext cx="5181600" cy="256854"/>
          </a:xfrm>
        </p:spPr>
        <p:txBody>
          <a:bodyPr>
            <a:noAutofit/>
          </a:bodyPr>
          <a:lstStyle>
            <a:lvl1pPr>
              <a:defRPr sz="2000" b="1" spc="100" baseline="0">
                <a:solidFill>
                  <a:srgbClr val="11667E"/>
                </a:solidFill>
              </a:defRPr>
            </a:lvl1pPr>
          </a:lstStyle>
          <a:p>
            <a:pPr lvl="0"/>
            <a:r>
              <a:rPr lang="en-US" dirty="0" smtClean="0"/>
              <a:t>HEADING STYLE TWO</a:t>
            </a:r>
          </a:p>
        </p:txBody>
      </p:sp>
      <p:sp>
        <p:nvSpPr>
          <p:cNvPr id="14" name="Picture Placeholder 13"/>
          <p:cNvSpPr>
            <a:spLocks noGrp="1"/>
          </p:cNvSpPr>
          <p:nvPr>
            <p:ph type="pic" sz="quarter" idx="15"/>
          </p:nvPr>
        </p:nvSpPr>
        <p:spPr>
          <a:xfrm>
            <a:off x="838200" y="1674813"/>
            <a:ext cx="10515600" cy="2085975"/>
          </a:xfrm>
        </p:spPr>
        <p:txBody>
          <a:bodyPr/>
          <a:lstStyle/>
          <a:p>
            <a:r>
              <a:rPr lang="en-US" smtClean="0"/>
              <a:t>Click icon to add picture</a:t>
            </a:r>
            <a:endParaRPr lang="en-US"/>
          </a:p>
        </p:txBody>
      </p:sp>
    </p:spTree>
    <p:extLst>
      <p:ext uri="{BB962C8B-B14F-4D97-AF65-F5344CB8AC3E}">
        <p14:creationId xmlns:p14="http://schemas.microsoft.com/office/powerpoint/2010/main" val="2000744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1560"/>
          </a:xfrm>
        </p:spPr>
        <p:txBody>
          <a:bodyPr anchor="b"/>
          <a:lstStyle/>
          <a:p>
            <a:r>
              <a:rPr lang="en-US" smtClean="0"/>
              <a:t>Click to edit Master title style</a:t>
            </a:r>
            <a:endParaRPr lang="en-US" dirty="0"/>
          </a:p>
        </p:txBody>
      </p:sp>
      <p:sp>
        <p:nvSpPr>
          <p:cNvPr id="7" name="Slide Number Placeholder 6"/>
          <p:cNvSpPr>
            <a:spLocks noGrp="1"/>
          </p:cNvSpPr>
          <p:nvPr>
            <p:ph type="sldNum" sz="quarter" idx="12"/>
          </p:nvPr>
        </p:nvSpPr>
        <p:spPr>
          <a:xfrm>
            <a:off x="756008" y="6356350"/>
            <a:ext cx="2743200"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cxnSp>
        <p:nvCxnSpPr>
          <p:cNvPr id="9" name="Straight Connector 8"/>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p:cNvSpPr>
            <a:spLocks noGrp="1"/>
          </p:cNvSpPr>
          <p:nvPr>
            <p:ph type="pic" sz="quarter" idx="15"/>
          </p:nvPr>
        </p:nvSpPr>
        <p:spPr>
          <a:xfrm>
            <a:off x="2774022" y="1674813"/>
            <a:ext cx="6643956" cy="4088989"/>
          </a:xfrm>
        </p:spPr>
        <p:txBody>
          <a:bodyPr/>
          <a:lstStyle/>
          <a:p>
            <a:r>
              <a:rPr lang="en-US" smtClean="0"/>
              <a:t>Click icon to add picture</a:t>
            </a:r>
            <a:endParaRPr lang="en-US"/>
          </a:p>
        </p:txBody>
      </p:sp>
    </p:spTree>
    <p:extLst>
      <p:ext uri="{BB962C8B-B14F-4D97-AF65-F5344CB8AC3E}">
        <p14:creationId xmlns:p14="http://schemas.microsoft.com/office/powerpoint/2010/main" val="93261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1560"/>
          </a:xfrm>
        </p:spPr>
        <p:txBody>
          <a:bodyPr anchor="b"/>
          <a:lstStyle/>
          <a:p>
            <a:r>
              <a:rPr lang="en-US" smtClean="0"/>
              <a:t>Click to edit Master title style</a:t>
            </a:r>
            <a:endParaRPr lang="en-US" dirty="0"/>
          </a:p>
        </p:txBody>
      </p:sp>
      <p:sp>
        <p:nvSpPr>
          <p:cNvPr id="7" name="Slide Number Placeholder 6"/>
          <p:cNvSpPr>
            <a:spLocks noGrp="1"/>
          </p:cNvSpPr>
          <p:nvPr>
            <p:ph type="sldNum" sz="quarter" idx="12"/>
          </p:nvPr>
        </p:nvSpPr>
        <p:spPr>
          <a:xfrm>
            <a:off x="756008" y="6356350"/>
            <a:ext cx="2743200" cy="365125"/>
          </a:xfrm>
          <a:prstGeom prst="rect">
            <a:avLst/>
          </a:prstGeom>
        </p:spPr>
        <p:txBody>
          <a:bodyPr anchor="ctr"/>
          <a:lstStyle>
            <a:lvl1pPr>
              <a:defRPr lang="en-US" sz="800" b="1" i="0" kern="1200" spc="100" baseline="0" smtClean="0">
                <a:solidFill>
                  <a:srgbClr val="003057"/>
                </a:solidFill>
                <a:latin typeface="Arial" charset="0"/>
                <a:ea typeface="Arial" charset="0"/>
                <a:cs typeface="Arial" charset="0"/>
              </a:defRPr>
            </a:lvl1pPr>
          </a:lstStyle>
          <a:p>
            <a:fld id="{31864AF3-807A-0B45-8A11-3F9697D53283}" type="slidenum">
              <a:rPr lang="uk-UA" smtClean="0"/>
              <a:pPr/>
              <a:t>‹#›</a:t>
            </a:fld>
            <a:endParaRPr lang="uk-UA" dirty="0"/>
          </a:p>
        </p:txBody>
      </p:sp>
      <p:sp>
        <p:nvSpPr>
          <p:cNvPr id="8" name="Footer Placeholder 4"/>
          <p:cNvSpPr>
            <a:spLocks noGrp="1"/>
          </p:cNvSpPr>
          <p:nvPr>
            <p:ph type="ftr" sz="quarter" idx="11"/>
          </p:nvPr>
        </p:nvSpPr>
        <p:spPr>
          <a:xfrm>
            <a:off x="841687" y="6356350"/>
            <a:ext cx="4114800" cy="365125"/>
          </a:xfrm>
          <a:prstGeom prst="rect">
            <a:avLst/>
          </a:prstGeom>
        </p:spPr>
        <p:txBody>
          <a:bodyPr/>
          <a:lstStyle/>
          <a:p>
            <a:r>
              <a:rPr lang="en-US" dirty="0" smtClean="0"/>
              <a:t>   |  CHARLES E. SMITH LIFE COMMUNITIES </a:t>
            </a:r>
            <a:endParaRPr lang="en-US" dirty="0"/>
          </a:p>
        </p:txBody>
      </p:sp>
      <p:cxnSp>
        <p:nvCxnSpPr>
          <p:cNvPr id="9" name="Straight Connector 8"/>
          <p:cNvCxnSpPr/>
          <p:nvPr userDrawn="1"/>
        </p:nvCxnSpPr>
        <p:spPr>
          <a:xfrm>
            <a:off x="838200" y="6268995"/>
            <a:ext cx="10515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p:cNvSpPr>
            <a:spLocks noGrp="1"/>
          </p:cNvSpPr>
          <p:nvPr>
            <p:ph type="pic" sz="quarter" idx="15"/>
          </p:nvPr>
        </p:nvSpPr>
        <p:spPr>
          <a:xfrm>
            <a:off x="838200" y="1674813"/>
            <a:ext cx="5100263" cy="4088989"/>
          </a:xfrm>
        </p:spPr>
        <p:txBody>
          <a:bodyPr/>
          <a:lstStyle/>
          <a:p>
            <a:r>
              <a:rPr lang="en-US" smtClean="0"/>
              <a:t>Click icon to add picture</a:t>
            </a:r>
            <a:endParaRPr lang="en-US"/>
          </a:p>
        </p:txBody>
      </p:sp>
      <p:sp>
        <p:nvSpPr>
          <p:cNvPr id="10" name="Picture Placeholder 13"/>
          <p:cNvSpPr>
            <a:spLocks noGrp="1"/>
          </p:cNvSpPr>
          <p:nvPr>
            <p:ph type="pic" sz="quarter" idx="16"/>
          </p:nvPr>
        </p:nvSpPr>
        <p:spPr>
          <a:xfrm>
            <a:off x="6253537" y="1674813"/>
            <a:ext cx="5100263" cy="4088989"/>
          </a:xfrm>
        </p:spPr>
        <p:txBody>
          <a:bodyPr/>
          <a:lstStyle/>
          <a:p>
            <a:r>
              <a:rPr lang="en-US" smtClean="0"/>
              <a:t>Click icon to add picture</a:t>
            </a:r>
            <a:endParaRPr lang="en-US"/>
          </a:p>
        </p:txBody>
      </p:sp>
    </p:spTree>
    <p:extLst>
      <p:ext uri="{BB962C8B-B14F-4D97-AF65-F5344CB8AC3E}">
        <p14:creationId xmlns:p14="http://schemas.microsoft.com/office/powerpoint/2010/main" val="76246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9"/>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b="1" i="0" spc="100" baseline="0">
                <a:solidFill>
                  <a:srgbClr val="003057"/>
                </a:solidFill>
                <a:latin typeface="Arial" charset="0"/>
                <a:ea typeface="Arial" charset="0"/>
                <a:cs typeface="Arial" charset="0"/>
              </a:defRPr>
            </a:lvl1pPr>
          </a:lstStyle>
          <a:p>
            <a:r>
              <a:rPr lang="en-US" dirty="0" smtClean="0"/>
              <a:t>   |  CHARLES E. SMITH LIFE COMMUNITIES </a:t>
            </a:r>
            <a:endParaRPr lang="en-US" dirty="0"/>
          </a:p>
        </p:txBody>
      </p:sp>
    </p:spTree>
    <p:extLst>
      <p:ext uri="{BB962C8B-B14F-4D97-AF65-F5344CB8AC3E}">
        <p14:creationId xmlns:p14="http://schemas.microsoft.com/office/powerpoint/2010/main" val="116867148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4" r:id="rId4"/>
    <p:sldLayoutId id="2147483651" r:id="rId5"/>
    <p:sldLayoutId id="2147483652" r:id="rId6"/>
    <p:sldLayoutId id="2147483660" r:id="rId7"/>
    <p:sldLayoutId id="2147483661" r:id="rId8"/>
    <p:sldLayoutId id="2147483662" r:id="rId9"/>
    <p:sldLayoutId id="2147483663" r:id="rId10"/>
  </p:sldLayoutIdLst>
  <p:hf hdr="0" dt="0"/>
  <p:txStyles>
    <p:titleStyle>
      <a:lvl1pPr algn="l" defTabSz="914400" rtl="0" eaLnBrk="1" latinLnBrk="0" hangingPunct="1">
        <a:lnSpc>
          <a:spcPct val="90000"/>
        </a:lnSpc>
        <a:spcBef>
          <a:spcPct val="0"/>
        </a:spcBef>
        <a:buNone/>
        <a:defRPr sz="3200" b="1" i="0" kern="1200">
          <a:solidFill>
            <a:srgbClr val="003057"/>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Clr>
          <a:srgbClr val="B9975B"/>
        </a:buClr>
        <a:buFont typeface="Arial"/>
        <a:buNone/>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files.consumerfinance.gov/f/documents/cfpb_suspicious-activity-reports-elder-financial-exploitation_report.pdf" TargetMode="External"/><Relationship Id="rId2" Type="http://schemas.openxmlformats.org/officeDocument/2006/relationships/hyperlink" Target="https://doi.org/10.1177/1745691615570616" TargetMode="External"/><Relationship Id="rId1" Type="http://schemas.openxmlformats.org/officeDocument/2006/relationships/slideLayout" Target="../slideLayouts/slideLayout3.xml"/><Relationship Id="rId4" Type="http://schemas.openxmlformats.org/officeDocument/2006/relationships/hyperlink" Target="https://www.saveandinvest.org/file/document/taking-action-advocates-guide-assisting-victims-financial-fraud"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7226/25663" TargetMode="External"/><Relationship Id="rId2" Type="http://schemas.openxmlformats.org/officeDocument/2006/relationships/hyperlink" Target="https://ltcombudsman.org/uploads/files/issues/mmi-elder-financial-abuse.pdf" TargetMode="External"/><Relationship Id="rId1" Type="http://schemas.openxmlformats.org/officeDocument/2006/relationships/slideLayout" Target="../slideLayouts/slideLayout3.xml"/><Relationship Id="rId4" Type="http://schemas.openxmlformats.org/officeDocument/2006/relationships/hyperlink" Target="http://www.ncea.acl.gov/library/gov_report/docs/ejrp_roadmap.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0237" y="407625"/>
            <a:ext cx="5761203" cy="2968774"/>
          </a:xfrm>
        </p:spPr>
        <p:txBody>
          <a:bodyPr>
            <a:normAutofit/>
          </a:bodyPr>
          <a:lstStyle/>
          <a:p>
            <a:r>
              <a:rPr lang="en-US" dirty="0" smtClean="0"/>
              <a:t>Isolation</a:t>
            </a:r>
            <a:br>
              <a:rPr lang="en-US" dirty="0" smtClean="0"/>
            </a:br>
            <a:r>
              <a:rPr lang="en-US" dirty="0" smtClean="0"/>
              <a:t>Elder Abuse</a:t>
            </a:r>
            <a:br>
              <a:rPr lang="en-US" dirty="0" smtClean="0"/>
            </a:br>
            <a:r>
              <a:rPr lang="en-US" dirty="0" smtClean="0"/>
              <a:t>Neglect</a:t>
            </a:r>
            <a:br>
              <a:rPr lang="en-US" dirty="0" smtClean="0"/>
            </a:br>
            <a:r>
              <a:rPr lang="en-US" dirty="0" smtClean="0"/>
              <a:t>Financial Exploitation</a:t>
            </a:r>
            <a:endParaRPr lang="en-US" dirty="0"/>
          </a:p>
        </p:txBody>
      </p:sp>
      <p:sp>
        <p:nvSpPr>
          <p:cNvPr id="5" name="Subtitle 4"/>
          <p:cNvSpPr>
            <a:spLocks noGrp="1"/>
          </p:cNvSpPr>
          <p:nvPr>
            <p:ph type="subTitle" idx="1"/>
          </p:nvPr>
        </p:nvSpPr>
        <p:spPr>
          <a:xfrm>
            <a:off x="5630237" y="3446765"/>
            <a:ext cx="5760577" cy="291868"/>
          </a:xfrm>
        </p:spPr>
        <p:txBody>
          <a:bodyPr>
            <a:noAutofit/>
          </a:bodyPr>
          <a:lstStyle/>
          <a:p>
            <a:r>
              <a:rPr lang="en-US" sz="2800" dirty="0" smtClean="0"/>
              <a:t>Prevention and Intervention</a:t>
            </a:r>
            <a:endParaRPr lang="en-US" sz="2800" dirty="0"/>
          </a:p>
        </p:txBody>
      </p:sp>
      <p:sp>
        <p:nvSpPr>
          <p:cNvPr id="4" name="Text Placeholder 3"/>
          <p:cNvSpPr>
            <a:spLocks noGrp="1"/>
          </p:cNvSpPr>
          <p:nvPr>
            <p:ph type="body" sz="quarter" idx="10"/>
          </p:nvPr>
        </p:nvSpPr>
        <p:spPr/>
        <p:txBody>
          <a:bodyPr>
            <a:noAutofit/>
          </a:bodyPr>
          <a:lstStyle/>
          <a:p>
            <a:r>
              <a:rPr lang="en-US" sz="2000" dirty="0" smtClean="0"/>
              <a:t>Presented by </a:t>
            </a:r>
          </a:p>
          <a:p>
            <a:r>
              <a:rPr lang="en-US" sz="2000" dirty="0" smtClean="0"/>
              <a:t>Sydney Palinkas, LGSW</a:t>
            </a:r>
          </a:p>
          <a:p>
            <a:r>
              <a:rPr lang="en-US" sz="2000" dirty="0" smtClean="0"/>
              <a:t>The ElderSAFE Center</a:t>
            </a:r>
            <a:endParaRPr lang="en-US" sz="2000" dirty="0"/>
          </a:p>
        </p:txBody>
      </p:sp>
    </p:spTree>
    <p:extLst>
      <p:ext uri="{BB962C8B-B14F-4D97-AF65-F5344CB8AC3E}">
        <p14:creationId xmlns:p14="http://schemas.microsoft.com/office/powerpoint/2010/main" val="191042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Elder Abuse Facts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10</a:t>
            </a:fld>
            <a:endParaRPr lang="uk-UA" dirty="0"/>
          </a:p>
        </p:txBody>
      </p:sp>
      <p:sp>
        <p:nvSpPr>
          <p:cNvPr id="5" name="Text Placeholder 4"/>
          <p:cNvSpPr>
            <a:spLocks noGrp="1"/>
          </p:cNvSpPr>
          <p:nvPr>
            <p:ph type="body" sz="quarter" idx="13"/>
          </p:nvPr>
        </p:nvSpPr>
        <p:spPr>
          <a:xfrm>
            <a:off x="523989" y="2273758"/>
            <a:ext cx="6714093" cy="3324266"/>
          </a:xfrm>
        </p:spPr>
        <p:txBody>
          <a:bodyPr/>
          <a:lstStyle/>
          <a:p>
            <a:pPr marL="342900" indent="-342900">
              <a:buFont typeface="Arial" panose="020B0604020202020204" pitchFamily="34" charset="0"/>
              <a:buChar char="•"/>
            </a:pPr>
            <a:r>
              <a:rPr lang="en-US" dirty="0" smtClean="0"/>
              <a:t>Affects nearly 5 million individuals every year in the </a:t>
            </a:r>
            <a:r>
              <a:rPr lang="en-US" dirty="0" smtClean="0"/>
              <a:t>U.S</a:t>
            </a:r>
            <a:r>
              <a:rPr lang="en-US" baseline="30000" dirty="0" smtClean="0"/>
              <a:t>5</a:t>
            </a:r>
            <a:endParaRPr lang="en-US" dirty="0" smtClean="0"/>
          </a:p>
          <a:p>
            <a:pPr marL="342900" indent="-342900">
              <a:buFont typeface="Arial" panose="020B0604020202020204" pitchFamily="34" charset="0"/>
              <a:buChar char="•"/>
            </a:pPr>
            <a:r>
              <a:rPr lang="en-US" dirty="0" smtClean="0"/>
              <a:t>1 in 10 older adults will experience </a:t>
            </a:r>
            <a:r>
              <a:rPr lang="en-US" dirty="0" smtClean="0"/>
              <a:t>abuse</a:t>
            </a:r>
            <a:r>
              <a:rPr lang="en-US" baseline="30000" dirty="0" smtClean="0"/>
              <a:t>11</a:t>
            </a:r>
            <a:endParaRPr lang="en-US" dirty="0" smtClean="0"/>
          </a:p>
          <a:p>
            <a:pPr marL="342900" indent="-342900">
              <a:buFont typeface="Arial" panose="020B0604020202020204" pitchFamily="34" charset="0"/>
              <a:buChar char="•"/>
            </a:pPr>
            <a:r>
              <a:rPr lang="en-US" dirty="0" smtClean="0"/>
              <a:t>For every case reported, </a:t>
            </a:r>
            <a:r>
              <a:rPr lang="en-US" dirty="0" smtClean="0"/>
              <a:t>23 </a:t>
            </a:r>
            <a:r>
              <a:rPr lang="en-US" dirty="0" smtClean="0"/>
              <a:t>cases go </a:t>
            </a:r>
            <a:r>
              <a:rPr lang="en-US" dirty="0" smtClean="0"/>
              <a:t>unreported</a:t>
            </a:r>
            <a:r>
              <a:rPr lang="en-US" baseline="30000" dirty="0" smtClean="0"/>
              <a:t>11</a:t>
            </a:r>
            <a:endParaRPr lang="en-US" dirty="0"/>
          </a:p>
        </p:txBody>
      </p:sp>
      <p:sp>
        <p:nvSpPr>
          <p:cNvPr id="6" name="Text Placeholder 5"/>
          <p:cNvSpPr>
            <a:spLocks noGrp="1"/>
          </p:cNvSpPr>
          <p:nvPr>
            <p:ph type="body" sz="quarter" idx="14"/>
          </p:nvPr>
        </p:nvSpPr>
        <p:spPr>
          <a:xfrm>
            <a:off x="523989" y="1724441"/>
            <a:ext cx="8199438" cy="461963"/>
          </a:xfrm>
        </p:spPr>
        <p:txBody>
          <a:bodyPr/>
          <a:lstStyle/>
          <a:p>
            <a:r>
              <a:rPr lang="en-US" dirty="0" smtClean="0"/>
              <a:t>The Scope of the Issue</a:t>
            </a:r>
            <a:endParaRPr lang="en-US" dirty="0"/>
          </a:p>
        </p:txBody>
      </p:sp>
      <p:pic>
        <p:nvPicPr>
          <p:cNvPr id="8" name="Picture 7"/>
          <p:cNvPicPr>
            <a:picLocks noChangeAspect="1"/>
          </p:cNvPicPr>
          <p:nvPr/>
        </p:nvPicPr>
        <p:blipFill>
          <a:blip r:embed="rId3"/>
          <a:stretch>
            <a:fillRect/>
          </a:stretch>
        </p:blipFill>
        <p:spPr>
          <a:xfrm>
            <a:off x="7238082" y="1341758"/>
            <a:ext cx="4589620" cy="2594133"/>
          </a:xfrm>
          <a:prstGeom prst="rect">
            <a:avLst/>
          </a:prstGeom>
        </p:spPr>
      </p:pic>
    </p:spTree>
    <p:extLst>
      <p:ext uri="{BB962C8B-B14F-4D97-AF65-F5344CB8AC3E}">
        <p14:creationId xmlns:p14="http://schemas.microsoft.com/office/powerpoint/2010/main" val="3077960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Myths </a:t>
            </a:r>
            <a:r>
              <a:rPr lang="en-US" dirty="0" smtClean="0"/>
              <a:t>and Misconceptions</a:t>
            </a:r>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smtClean="0">
                <a:ln>
                  <a:noFill/>
                </a:ln>
                <a:solidFill>
                  <a:srgbClr val="003057"/>
                </a:solidFill>
                <a:effectLst/>
                <a:uLnTx/>
                <a:uFillTx/>
                <a:latin typeface="Arial" charset="0"/>
                <a:cs typeface="Arial" charset="0"/>
              </a:rPr>
              <a:t>   |  CHARLES E. SMITH LIFE COMMUNITIES </a:t>
            </a:r>
            <a:endParaRPr kumimoji="0" lang="en-US" sz="800" b="1" i="0" u="none" strike="noStrike" kern="1200" cap="none" spc="100" normalizeH="0" baseline="0" noProof="0" dirty="0">
              <a:ln>
                <a:noFill/>
              </a:ln>
              <a:solidFill>
                <a:srgbClr val="003057"/>
              </a:solidFill>
              <a:effectLst/>
              <a:uLnTx/>
              <a:uFillTx/>
              <a:latin typeface="Arial" charset="0"/>
              <a:cs typeface="Arial"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864AF3-807A-0B45-8A11-3F9697D53283}" type="slidenum">
              <a:rPr kumimoji="0" lang="uk-UA" sz="800" b="1" i="0" u="none" strike="noStrike" kern="1200" cap="none" spc="100" normalizeH="0" baseline="0" noProof="0" smtClean="0">
                <a:ln>
                  <a:noFill/>
                </a:ln>
                <a:solidFill>
                  <a:srgbClr val="003057"/>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uk-UA" sz="800" b="1" i="0" u="none" strike="noStrike" kern="1200" cap="none" spc="100" normalizeH="0" baseline="0" noProof="0" dirty="0">
              <a:ln>
                <a:noFill/>
              </a:ln>
              <a:solidFill>
                <a:srgbClr val="003057"/>
              </a:solidFill>
              <a:effectLst/>
              <a:uLnTx/>
              <a:uFillTx/>
              <a:latin typeface="Arial" charset="0"/>
              <a:cs typeface="Arial" charset="0"/>
            </a:endParaRPr>
          </a:p>
        </p:txBody>
      </p:sp>
      <p:sp>
        <p:nvSpPr>
          <p:cNvPr id="5" name="Text Placeholder 4"/>
          <p:cNvSpPr>
            <a:spLocks noGrp="1"/>
          </p:cNvSpPr>
          <p:nvPr>
            <p:ph type="body" sz="quarter" idx="13"/>
          </p:nvPr>
        </p:nvSpPr>
        <p:spPr>
          <a:xfrm>
            <a:off x="1114747" y="1751683"/>
            <a:ext cx="10772453" cy="4106186"/>
          </a:xfrm>
        </p:spPr>
        <p:txBody>
          <a:bodyPr>
            <a:normAutofit/>
          </a:bodyPr>
          <a:lstStyle/>
          <a:p>
            <a:pPr marL="342900" indent="-342900">
              <a:buFont typeface="Arial" panose="020B0604020202020204" pitchFamily="34" charset="0"/>
              <a:buChar char="•"/>
            </a:pPr>
            <a:r>
              <a:rPr lang="en-US" dirty="0" smtClean="0"/>
              <a:t>Elder </a:t>
            </a:r>
            <a:r>
              <a:rPr lang="en-US" dirty="0"/>
              <a:t>mistreatment should be confirmed before its </a:t>
            </a:r>
            <a:r>
              <a:rPr lang="en-US" dirty="0" smtClean="0"/>
              <a:t>reported.</a:t>
            </a:r>
            <a:endParaRPr lang="en-US" dirty="0"/>
          </a:p>
          <a:p>
            <a:pPr marL="342900" indent="-342900">
              <a:buFont typeface="Arial" panose="020B0604020202020204" pitchFamily="34" charset="0"/>
              <a:buChar char="•"/>
            </a:pPr>
            <a:r>
              <a:rPr lang="en-US" dirty="0"/>
              <a:t>If an older adult is cognitively impaired, they can’t accurately report </a:t>
            </a:r>
            <a:r>
              <a:rPr lang="en-US" dirty="0" smtClean="0"/>
              <a:t>abuse.</a:t>
            </a:r>
            <a:endParaRPr lang="en-US" dirty="0"/>
          </a:p>
          <a:p>
            <a:pPr marL="342900" indent="-342900">
              <a:buFont typeface="Arial" panose="020B0604020202020204" pitchFamily="34" charset="0"/>
              <a:buChar char="•"/>
            </a:pPr>
            <a:r>
              <a:rPr lang="en-US" dirty="0" smtClean="0"/>
              <a:t>If an older adult is being abused, they must have done something earlier in life to deserve it. </a:t>
            </a:r>
            <a:endParaRPr lang="en-US" dirty="0" smtClean="0"/>
          </a:p>
          <a:p>
            <a:pPr marL="342900" indent="-342900">
              <a:buFont typeface="Arial" panose="020B0604020202020204" pitchFamily="34" charset="0"/>
              <a:buChar char="•"/>
            </a:pPr>
            <a:r>
              <a:rPr lang="en-US" dirty="0" smtClean="0"/>
              <a:t>Caregiver stress causes elder abuse. </a:t>
            </a:r>
            <a:endParaRPr lang="en-US" dirty="0" smtClean="0"/>
          </a:p>
          <a:p>
            <a:endParaRPr lang="en-US" dirty="0"/>
          </a:p>
        </p:txBody>
      </p:sp>
      <p:pic>
        <p:nvPicPr>
          <p:cNvPr id="8" name="Picture 7"/>
          <p:cNvPicPr>
            <a:picLocks noChangeAspect="1"/>
          </p:cNvPicPr>
          <p:nvPr/>
        </p:nvPicPr>
        <p:blipFill>
          <a:blip r:embed="rId3"/>
          <a:stretch>
            <a:fillRect/>
          </a:stretch>
        </p:blipFill>
        <p:spPr>
          <a:xfrm>
            <a:off x="7465251" y="3435671"/>
            <a:ext cx="3888549" cy="2532650"/>
          </a:xfrm>
          <a:prstGeom prst="rect">
            <a:avLst/>
          </a:prstGeom>
        </p:spPr>
      </p:pic>
    </p:spTree>
    <p:extLst>
      <p:ext uri="{BB962C8B-B14F-4D97-AF65-F5344CB8AC3E}">
        <p14:creationId xmlns:p14="http://schemas.microsoft.com/office/powerpoint/2010/main" val="2321053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Classifications of Abuse</a:t>
            </a:r>
            <a:endParaRPr lang="en-US" dirty="0"/>
          </a:p>
        </p:txBody>
      </p:sp>
      <p:sp>
        <p:nvSpPr>
          <p:cNvPr id="3" name="Slide Number Placeholder 2"/>
          <p:cNvSpPr>
            <a:spLocks noGrp="1"/>
          </p:cNvSpPr>
          <p:nvPr>
            <p:ph type="sldNum" sz="quarter" idx="12"/>
          </p:nvPr>
        </p:nvSpPr>
        <p:spPr/>
        <p:txBody>
          <a:bodyPr/>
          <a:lstStyle/>
          <a:p>
            <a:fld id="{31864AF3-807A-0B45-8A11-3F9697D53283}" type="slidenum">
              <a:rPr lang="uk-UA" smtClean="0"/>
              <a:pPr/>
              <a:t>12</a:t>
            </a:fld>
            <a:endParaRPr lang="uk-UA" dirty="0"/>
          </a:p>
        </p:txBody>
      </p:sp>
      <p:sp>
        <p:nvSpPr>
          <p:cNvPr id="4" name="Text Placeholder 3"/>
          <p:cNvSpPr>
            <a:spLocks noGrp="1"/>
          </p:cNvSpPr>
          <p:nvPr>
            <p:ph type="body" sz="quarter" idx="13"/>
          </p:nvPr>
        </p:nvSpPr>
        <p:spPr>
          <a:xfrm>
            <a:off x="838201" y="2188993"/>
            <a:ext cx="5418762" cy="779252"/>
          </a:xfrm>
        </p:spPr>
        <p:txBody>
          <a:bodyPr/>
          <a:lstStyle/>
          <a:p>
            <a:r>
              <a:rPr lang="en-US" sz="2100" dirty="0"/>
              <a:t>Occurs between current or former intimate partners or companions </a:t>
            </a:r>
          </a:p>
          <a:p>
            <a:endParaRPr lang="en-US" dirty="0"/>
          </a:p>
        </p:txBody>
      </p:sp>
      <p:sp>
        <p:nvSpPr>
          <p:cNvPr id="5" name="Text Placeholder 4"/>
          <p:cNvSpPr>
            <a:spLocks noGrp="1"/>
          </p:cNvSpPr>
          <p:nvPr>
            <p:ph type="body" sz="quarter" idx="14"/>
          </p:nvPr>
        </p:nvSpPr>
        <p:spPr/>
        <p:txBody>
          <a:bodyPr/>
          <a:lstStyle/>
          <a:p>
            <a:r>
              <a:rPr lang="en-US" dirty="0" smtClean="0"/>
              <a:t>Domestic Violence</a:t>
            </a:r>
            <a:endParaRPr lang="en-US" dirty="0"/>
          </a:p>
        </p:txBody>
      </p:sp>
      <p:sp>
        <p:nvSpPr>
          <p:cNvPr id="6" name="Footer Placeholder 5"/>
          <p:cNvSpPr>
            <a:spLocks noGrp="1"/>
          </p:cNvSpPr>
          <p:nvPr>
            <p:ph type="ftr" sz="quarter" idx="11"/>
          </p:nvPr>
        </p:nvSpPr>
        <p:spPr/>
        <p:txBody>
          <a:bodyPr/>
          <a:lstStyle/>
          <a:p>
            <a:r>
              <a:rPr lang="en-US" smtClean="0"/>
              <a:t>   |  CHARLES E. SMITH LIFE COMMUNITIES </a:t>
            </a:r>
            <a:endParaRPr lang="en-US" dirty="0"/>
          </a:p>
        </p:txBody>
      </p:sp>
      <p:sp>
        <p:nvSpPr>
          <p:cNvPr id="10" name="Text Placeholder 4"/>
          <p:cNvSpPr txBox="1">
            <a:spLocks/>
          </p:cNvSpPr>
          <p:nvPr/>
        </p:nvSpPr>
        <p:spPr>
          <a:xfrm>
            <a:off x="841687" y="3062622"/>
            <a:ext cx="5418763" cy="461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B9975B"/>
              </a:buClr>
              <a:buFont typeface="Arial"/>
              <a:buNone/>
              <a:defRPr sz="2400" b="1" i="0" kern="1200" baseline="0">
                <a:solidFill>
                  <a:srgbClr val="11667E"/>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Family Violence</a:t>
            </a:r>
            <a:endParaRPr lang="en-US" dirty="0"/>
          </a:p>
        </p:txBody>
      </p:sp>
      <p:sp>
        <p:nvSpPr>
          <p:cNvPr id="11" name="Text Placeholder 4"/>
          <p:cNvSpPr txBox="1">
            <a:spLocks/>
          </p:cNvSpPr>
          <p:nvPr/>
        </p:nvSpPr>
        <p:spPr>
          <a:xfrm>
            <a:off x="838199" y="4646274"/>
            <a:ext cx="5418763" cy="461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B9975B"/>
              </a:buClr>
              <a:buFont typeface="Arial"/>
              <a:buNone/>
              <a:defRPr sz="2400" b="1" i="0" kern="1200" baseline="0">
                <a:solidFill>
                  <a:srgbClr val="11667E"/>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Elder Abuse</a:t>
            </a:r>
            <a:endParaRPr lang="en-US" dirty="0"/>
          </a:p>
        </p:txBody>
      </p:sp>
      <p:sp>
        <p:nvSpPr>
          <p:cNvPr id="12" name="Text Placeholder 3"/>
          <p:cNvSpPr txBox="1">
            <a:spLocks/>
          </p:cNvSpPr>
          <p:nvPr/>
        </p:nvSpPr>
        <p:spPr>
          <a:xfrm>
            <a:off x="841688" y="3513284"/>
            <a:ext cx="5418762" cy="86770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B9975B"/>
              </a:buClr>
              <a:buFont typeface="Arial"/>
              <a:buNone/>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300" dirty="0"/>
              <a:t>Abuse that an older adult experiences by a family member (may include intimate partners)</a:t>
            </a:r>
          </a:p>
          <a:p>
            <a:endParaRPr lang="en-US" dirty="0"/>
          </a:p>
        </p:txBody>
      </p:sp>
      <p:sp>
        <p:nvSpPr>
          <p:cNvPr id="13" name="Text Placeholder 3"/>
          <p:cNvSpPr txBox="1">
            <a:spLocks/>
          </p:cNvSpPr>
          <p:nvPr/>
        </p:nvSpPr>
        <p:spPr>
          <a:xfrm>
            <a:off x="838199" y="5100118"/>
            <a:ext cx="5418762" cy="77925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Clr>
                <a:srgbClr val="B9975B"/>
              </a:buClr>
              <a:buFont typeface="Arial"/>
              <a:buNone/>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400" dirty="0"/>
              <a:t>Umbrella term that includes abuse by intimate partners, family members, caregivers, and professionals </a:t>
            </a:r>
          </a:p>
          <a:p>
            <a:endParaRPr lang="en-US" dirty="0"/>
          </a:p>
        </p:txBody>
      </p:sp>
      <p:pic>
        <p:nvPicPr>
          <p:cNvPr id="7" name="Picture 6"/>
          <p:cNvPicPr>
            <a:picLocks noChangeAspect="1"/>
          </p:cNvPicPr>
          <p:nvPr/>
        </p:nvPicPr>
        <p:blipFill>
          <a:blip r:embed="rId3"/>
          <a:stretch>
            <a:fillRect/>
          </a:stretch>
        </p:blipFill>
        <p:spPr>
          <a:xfrm>
            <a:off x="6099048" y="1811795"/>
            <a:ext cx="5679957" cy="3908351"/>
          </a:xfrm>
          <a:prstGeom prst="rect">
            <a:avLst/>
          </a:prstGeom>
        </p:spPr>
      </p:pic>
    </p:spTree>
    <p:extLst>
      <p:ext uri="{BB962C8B-B14F-4D97-AF65-F5344CB8AC3E}">
        <p14:creationId xmlns:p14="http://schemas.microsoft.com/office/powerpoint/2010/main" val="1000979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3072"/>
            <a:ext cx="10515600" cy="1052709"/>
          </a:xfrm>
        </p:spPr>
        <p:txBody>
          <a:bodyPr/>
          <a:lstStyle/>
          <a:p>
            <a:r>
              <a:rPr lang="en-US" dirty="0" smtClean="0"/>
              <a:t>The Types of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13</a:t>
            </a:fld>
            <a:endParaRPr lang="uk-UA" dirty="0"/>
          </a:p>
        </p:txBody>
      </p:sp>
      <p:pic>
        <p:nvPicPr>
          <p:cNvPr id="7" name="Picture 6"/>
          <p:cNvPicPr>
            <a:picLocks noChangeAspect="1"/>
          </p:cNvPicPr>
          <p:nvPr/>
        </p:nvPicPr>
        <p:blipFill rotWithShape="1">
          <a:blip r:embed="rId2"/>
          <a:srcRect l="2972" t="18926" r="2560" b="8373"/>
          <a:stretch/>
        </p:blipFill>
        <p:spPr>
          <a:xfrm>
            <a:off x="5537771" y="264762"/>
            <a:ext cx="5816029" cy="5844470"/>
          </a:xfrm>
          <a:prstGeom prst="rect">
            <a:avLst/>
          </a:prstGeom>
        </p:spPr>
      </p:pic>
    </p:spTree>
    <p:extLst>
      <p:ext uri="{BB962C8B-B14F-4D97-AF65-F5344CB8AC3E}">
        <p14:creationId xmlns:p14="http://schemas.microsoft.com/office/powerpoint/2010/main" val="2259489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14</a:t>
            </a:fld>
            <a:endParaRPr lang="uk-UA" dirty="0"/>
          </a:p>
        </p:txBody>
      </p:sp>
      <p:sp>
        <p:nvSpPr>
          <p:cNvPr id="5" name="Text Placeholder 4"/>
          <p:cNvSpPr>
            <a:spLocks noGrp="1"/>
          </p:cNvSpPr>
          <p:nvPr>
            <p:ph type="body" sz="quarter" idx="13"/>
          </p:nvPr>
        </p:nvSpPr>
        <p:spPr>
          <a:xfrm>
            <a:off x="1658936" y="1577544"/>
            <a:ext cx="8199437" cy="4679417"/>
          </a:xfrm>
        </p:spPr>
        <p:txBody>
          <a:bodyPr>
            <a:normAutofit/>
          </a:bodyPr>
          <a:lstStyle/>
          <a:p>
            <a:r>
              <a:rPr lang="en-US" dirty="0"/>
              <a:t>Use of force causing pain, harm or physical injury. </a:t>
            </a:r>
            <a:endParaRPr lang="en-US" dirty="0" smtClean="0"/>
          </a:p>
          <a:p>
            <a:endParaRPr lang="en-US" dirty="0" smtClean="0"/>
          </a:p>
          <a:p>
            <a:r>
              <a:rPr lang="en-US" dirty="0" smtClean="0"/>
              <a:t>Examples: </a:t>
            </a:r>
          </a:p>
          <a:p>
            <a:pPr marL="342900" indent="-342900">
              <a:buFont typeface="Arial" panose="020B0604020202020204" pitchFamily="34" charset="0"/>
              <a:buChar char="•"/>
            </a:pPr>
            <a:r>
              <a:rPr lang="en-US" dirty="0" smtClean="0"/>
              <a:t>Kicking</a:t>
            </a:r>
            <a:r>
              <a:rPr lang="en-US" dirty="0"/>
              <a:t>, hitting, pushing, </a:t>
            </a:r>
            <a:r>
              <a:rPr lang="en-US" dirty="0" smtClean="0"/>
              <a:t>slapping, pinching</a:t>
            </a:r>
          </a:p>
          <a:p>
            <a:pPr marL="342900" indent="-342900">
              <a:buFont typeface="Arial" panose="020B0604020202020204" pitchFamily="34" charset="0"/>
              <a:buChar char="•"/>
            </a:pPr>
            <a:r>
              <a:rPr lang="en-US" dirty="0" smtClean="0"/>
              <a:t>Inappropriate use of medications</a:t>
            </a:r>
          </a:p>
          <a:p>
            <a:pPr marL="342900" indent="-342900">
              <a:buFont typeface="Arial" panose="020B0604020202020204" pitchFamily="34" charset="0"/>
              <a:buChar char="•"/>
            </a:pPr>
            <a:r>
              <a:rPr lang="en-US" dirty="0" smtClean="0"/>
              <a:t>Unneeded physical restraints</a:t>
            </a:r>
          </a:p>
          <a:p>
            <a:pPr marL="342900" indent="-342900">
              <a:buFont typeface="Arial" panose="020B0604020202020204" pitchFamily="34" charset="0"/>
              <a:buChar char="•"/>
            </a:pPr>
            <a:r>
              <a:rPr lang="en-US" dirty="0" smtClean="0"/>
              <a:t>Controlling access to / breaking assistive aides</a:t>
            </a:r>
          </a:p>
          <a:p>
            <a:pPr marL="342900" indent="-342900">
              <a:buFont typeface="Arial" panose="020B0604020202020204" pitchFamily="34" charset="0"/>
              <a:buChar char="•"/>
            </a:pPr>
            <a:r>
              <a:rPr lang="en-US" dirty="0" smtClean="0">
                <a:solidFill>
                  <a:srgbClr val="FF0000"/>
                </a:solidFill>
              </a:rPr>
              <a:t>Threatening Covid-19 exposure</a:t>
            </a:r>
            <a:endParaRPr lang="en-US" dirty="0">
              <a:solidFill>
                <a:srgbClr val="FF0000"/>
              </a:solidFill>
            </a:endParaRPr>
          </a:p>
          <a:p>
            <a:pPr marL="342900" indent="-342900">
              <a:buFont typeface="Arial" panose="020B0604020202020204" pitchFamily="34" charset="0"/>
              <a:buChar char="•"/>
            </a:pPr>
            <a:r>
              <a:rPr lang="en-US" dirty="0" smtClean="0">
                <a:solidFill>
                  <a:srgbClr val="FF0000"/>
                </a:solidFill>
              </a:rPr>
              <a:t>Not respecting social distancing</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9858373" y="693145"/>
            <a:ext cx="1998276" cy="1256866"/>
          </a:xfrm>
          <a:prstGeom prst="rect">
            <a:avLst/>
          </a:prstGeom>
        </p:spPr>
      </p:pic>
      <p:pic>
        <p:nvPicPr>
          <p:cNvPr id="9" name="Picture 8"/>
          <p:cNvPicPr>
            <a:picLocks noChangeAspect="1"/>
          </p:cNvPicPr>
          <p:nvPr/>
        </p:nvPicPr>
        <p:blipFill>
          <a:blip r:embed="rId4"/>
          <a:stretch>
            <a:fillRect/>
          </a:stretch>
        </p:blipFill>
        <p:spPr>
          <a:xfrm>
            <a:off x="10252317" y="2577453"/>
            <a:ext cx="1604332" cy="1203249"/>
          </a:xfrm>
          <a:prstGeom prst="rect">
            <a:avLst/>
          </a:prstGeom>
        </p:spPr>
      </p:pic>
      <p:pic>
        <p:nvPicPr>
          <p:cNvPr id="10" name="Picture 9"/>
          <p:cNvPicPr>
            <a:picLocks noChangeAspect="1"/>
          </p:cNvPicPr>
          <p:nvPr/>
        </p:nvPicPr>
        <p:blipFill>
          <a:blip r:embed="rId5"/>
          <a:stretch>
            <a:fillRect/>
          </a:stretch>
        </p:blipFill>
        <p:spPr>
          <a:xfrm>
            <a:off x="9938054" y="4408144"/>
            <a:ext cx="1918595" cy="1279063"/>
          </a:xfrm>
          <a:prstGeom prst="rect">
            <a:avLst/>
          </a:prstGeom>
        </p:spPr>
      </p:pic>
    </p:spTree>
    <p:extLst>
      <p:ext uri="{BB962C8B-B14F-4D97-AF65-F5344CB8AC3E}">
        <p14:creationId xmlns:p14="http://schemas.microsoft.com/office/powerpoint/2010/main" val="3321257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Psychological or Emotional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15</a:t>
            </a:fld>
            <a:endParaRPr lang="uk-UA" dirty="0"/>
          </a:p>
        </p:txBody>
      </p:sp>
      <p:sp>
        <p:nvSpPr>
          <p:cNvPr id="5" name="Text Placeholder 4"/>
          <p:cNvSpPr>
            <a:spLocks noGrp="1"/>
          </p:cNvSpPr>
          <p:nvPr>
            <p:ph type="body" sz="quarter" idx="13"/>
          </p:nvPr>
        </p:nvSpPr>
        <p:spPr>
          <a:xfrm>
            <a:off x="756009" y="1600038"/>
            <a:ext cx="6374256" cy="4554182"/>
          </a:xfrm>
        </p:spPr>
        <p:txBody>
          <a:bodyPr>
            <a:normAutofit fontScale="92500"/>
          </a:bodyPr>
          <a:lstStyle/>
          <a:p>
            <a:r>
              <a:rPr lang="en-US" dirty="0"/>
              <a:t>Mistreatment that affects someone’s emotional or mental </a:t>
            </a:r>
            <a:r>
              <a:rPr lang="en-US" dirty="0" smtClean="0"/>
              <a:t>health.</a:t>
            </a:r>
          </a:p>
          <a:p>
            <a:endParaRPr lang="en-US" dirty="0" smtClean="0"/>
          </a:p>
          <a:p>
            <a:r>
              <a:rPr lang="en-US" dirty="0" smtClean="0"/>
              <a:t>Examples: </a:t>
            </a:r>
          </a:p>
          <a:p>
            <a:pPr marL="342900" indent="-342900">
              <a:buFont typeface="Arial" panose="020B0604020202020204" pitchFamily="34" charset="0"/>
              <a:buChar char="•"/>
            </a:pPr>
            <a:r>
              <a:rPr lang="en-US" dirty="0" smtClean="0"/>
              <a:t>Ignoring</a:t>
            </a:r>
          </a:p>
          <a:p>
            <a:pPr marL="342900" indent="-342900">
              <a:buFont typeface="Arial" panose="020B0604020202020204" pitchFamily="34" charset="0"/>
              <a:buChar char="•"/>
            </a:pPr>
            <a:r>
              <a:rPr lang="en-US" dirty="0" smtClean="0"/>
              <a:t>Threats (</a:t>
            </a:r>
            <a:r>
              <a:rPr lang="en-US" dirty="0" smtClean="0">
                <a:solidFill>
                  <a:srgbClr val="FF0000"/>
                </a:solidFill>
              </a:rPr>
              <a:t>threatening nursing home placement</a:t>
            </a:r>
            <a:r>
              <a:rPr lang="en-US" dirty="0" smtClean="0"/>
              <a:t>)</a:t>
            </a:r>
          </a:p>
          <a:p>
            <a:pPr marL="342900" indent="-342900">
              <a:buFont typeface="Arial" panose="020B0604020202020204" pitchFamily="34" charset="0"/>
              <a:buChar char="•"/>
            </a:pPr>
            <a:r>
              <a:rPr lang="en-US" dirty="0" smtClean="0"/>
              <a:t>Humiliation, mocking</a:t>
            </a:r>
          </a:p>
          <a:p>
            <a:pPr marL="342900" indent="-342900">
              <a:buFont typeface="Arial" panose="020B0604020202020204" pitchFamily="34" charset="0"/>
              <a:buChar char="•"/>
            </a:pPr>
            <a:r>
              <a:rPr lang="en-US" dirty="0" smtClean="0"/>
              <a:t>Treating them like a child</a:t>
            </a:r>
          </a:p>
          <a:p>
            <a:pPr marL="342900" indent="-342900">
              <a:buFont typeface="Arial" panose="020B0604020202020204" pitchFamily="34" charset="0"/>
              <a:buChar char="•"/>
            </a:pPr>
            <a:r>
              <a:rPr lang="en-US" dirty="0" smtClean="0"/>
              <a:t>Not allowing friends or family to </a:t>
            </a:r>
            <a:r>
              <a:rPr lang="en-US" dirty="0" smtClean="0"/>
              <a:t>call / visit</a:t>
            </a:r>
            <a:endParaRPr lang="en-US" dirty="0" smtClean="0"/>
          </a:p>
          <a:p>
            <a:pPr marL="342900" indent="-342900">
              <a:buFont typeface="Arial" panose="020B0604020202020204" pitchFamily="34" charset="0"/>
              <a:buChar char="•"/>
            </a:pPr>
            <a:r>
              <a:rPr lang="en-US" dirty="0" smtClean="0">
                <a:solidFill>
                  <a:srgbClr val="FF0000"/>
                </a:solidFill>
              </a:rPr>
              <a:t>Using misinformation about Covid-19 to manipulate or frighten</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7252966" y="2833921"/>
            <a:ext cx="4829175" cy="3219450"/>
          </a:xfrm>
          <a:prstGeom prst="rect">
            <a:avLst/>
          </a:prstGeom>
        </p:spPr>
      </p:pic>
    </p:spTree>
    <p:extLst>
      <p:ext uri="{BB962C8B-B14F-4D97-AF65-F5344CB8AC3E}">
        <p14:creationId xmlns:p14="http://schemas.microsoft.com/office/powerpoint/2010/main" val="795705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16</a:t>
            </a:fld>
            <a:endParaRPr lang="uk-UA" dirty="0"/>
          </a:p>
        </p:txBody>
      </p:sp>
      <p:sp>
        <p:nvSpPr>
          <p:cNvPr id="5" name="Text Placeholder 4"/>
          <p:cNvSpPr>
            <a:spLocks noGrp="1"/>
          </p:cNvSpPr>
          <p:nvPr>
            <p:ph type="body" sz="quarter" idx="13"/>
          </p:nvPr>
        </p:nvSpPr>
        <p:spPr>
          <a:xfrm>
            <a:off x="2000036" y="1863524"/>
            <a:ext cx="8199437" cy="3734500"/>
          </a:xfrm>
        </p:spPr>
        <p:txBody>
          <a:bodyPr/>
          <a:lstStyle/>
          <a:p>
            <a:r>
              <a:rPr lang="en-US" dirty="0"/>
              <a:t>Any type of non-consensual sexual </a:t>
            </a:r>
            <a:r>
              <a:rPr lang="en-US" dirty="0" smtClean="0"/>
              <a:t>act.</a:t>
            </a:r>
          </a:p>
          <a:p>
            <a:endParaRPr lang="en-US" dirty="0"/>
          </a:p>
          <a:p>
            <a:r>
              <a:rPr lang="en-US" dirty="0" smtClean="0"/>
              <a:t>Examples: </a:t>
            </a:r>
          </a:p>
          <a:p>
            <a:pPr marL="342900" indent="-342900">
              <a:buFont typeface="Arial" panose="020B0604020202020204" pitchFamily="34" charset="0"/>
              <a:buChar char="•"/>
            </a:pPr>
            <a:r>
              <a:rPr lang="en-US" dirty="0" smtClean="0"/>
              <a:t>Inappropriate touching</a:t>
            </a:r>
          </a:p>
          <a:p>
            <a:pPr marL="342900" indent="-342900">
              <a:buFont typeface="Arial" panose="020B0604020202020204" pitchFamily="34" charset="0"/>
              <a:buChar char="•"/>
            </a:pPr>
            <a:r>
              <a:rPr lang="en-US" dirty="0" smtClean="0"/>
              <a:t>Forced viewing of pornography</a:t>
            </a:r>
            <a:endParaRPr lang="en-US" dirty="0"/>
          </a:p>
          <a:p>
            <a:pPr marL="342900" indent="-342900">
              <a:buFont typeface="Arial" panose="020B0604020202020204" pitchFamily="34" charset="0"/>
              <a:buChar char="•"/>
            </a:pPr>
            <a:r>
              <a:rPr lang="en-US" dirty="0" smtClean="0"/>
              <a:t>Taking photos without permission</a:t>
            </a:r>
          </a:p>
          <a:p>
            <a:pPr marL="342900" indent="-342900">
              <a:buFont typeface="Arial" panose="020B0604020202020204" pitchFamily="34" charset="0"/>
              <a:buChar char="•"/>
            </a:pPr>
            <a:r>
              <a:rPr lang="en-US" dirty="0" smtClean="0"/>
              <a:t>Unwanted suggestive /  sexual comments</a:t>
            </a:r>
            <a:endParaRPr lang="en-US" dirty="0"/>
          </a:p>
        </p:txBody>
      </p:sp>
    </p:spTree>
    <p:extLst>
      <p:ext uri="{BB962C8B-B14F-4D97-AF65-F5344CB8AC3E}">
        <p14:creationId xmlns:p14="http://schemas.microsoft.com/office/powerpoint/2010/main" val="2520920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Exploitation</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17</a:t>
            </a:fld>
            <a:endParaRPr lang="uk-UA" dirty="0"/>
          </a:p>
        </p:txBody>
      </p:sp>
      <p:sp>
        <p:nvSpPr>
          <p:cNvPr id="5" name="Text Placeholder 4"/>
          <p:cNvSpPr>
            <a:spLocks noGrp="1"/>
          </p:cNvSpPr>
          <p:nvPr>
            <p:ph type="body" sz="quarter" idx="13"/>
          </p:nvPr>
        </p:nvSpPr>
        <p:spPr>
          <a:xfrm>
            <a:off x="1851446" y="1791632"/>
            <a:ext cx="8199437" cy="3964887"/>
          </a:xfrm>
        </p:spPr>
        <p:txBody>
          <a:bodyPr/>
          <a:lstStyle/>
          <a:p>
            <a:r>
              <a:rPr lang="en-US" dirty="0"/>
              <a:t>The misuse of another’s person’s money, property or resources for self-gain</a:t>
            </a:r>
            <a:r>
              <a:rPr lang="en-US" dirty="0" smtClean="0"/>
              <a:t>.</a:t>
            </a:r>
          </a:p>
          <a:p>
            <a:endParaRPr lang="en-US" dirty="0"/>
          </a:p>
          <a:p>
            <a:r>
              <a:rPr lang="en-US" dirty="0" smtClean="0"/>
              <a:t>Examples: </a:t>
            </a:r>
          </a:p>
          <a:p>
            <a:pPr marL="342900" indent="-342900">
              <a:buFont typeface="Arial" panose="020B0604020202020204" pitchFamily="34" charset="0"/>
              <a:buChar char="•"/>
            </a:pPr>
            <a:r>
              <a:rPr lang="en-US" dirty="0" smtClean="0"/>
              <a:t>Taking </a:t>
            </a:r>
            <a:r>
              <a:rPr lang="en-US" dirty="0" smtClean="0"/>
              <a:t>benefits</a:t>
            </a:r>
          </a:p>
          <a:p>
            <a:pPr marL="342900" indent="-342900">
              <a:buFont typeface="Arial" panose="020B0604020202020204" pitchFamily="34" charset="0"/>
              <a:buChar char="•"/>
            </a:pPr>
            <a:r>
              <a:rPr lang="en-US" dirty="0" smtClean="0"/>
              <a:t>Controlling </a:t>
            </a:r>
            <a:r>
              <a:rPr lang="en-US" dirty="0" smtClean="0"/>
              <a:t>bank accounts or credit cards</a:t>
            </a:r>
          </a:p>
          <a:p>
            <a:pPr marL="342900" indent="-342900">
              <a:buFont typeface="Arial" panose="020B0604020202020204" pitchFamily="34" charset="0"/>
              <a:buChar char="•"/>
            </a:pPr>
            <a:r>
              <a:rPr lang="en-US" dirty="0" smtClean="0"/>
              <a:t>Changing wills or property deeds</a:t>
            </a:r>
          </a:p>
          <a:p>
            <a:pPr marL="342900" indent="-342900">
              <a:buFont typeface="Arial" panose="020B0604020202020204" pitchFamily="34" charset="0"/>
              <a:buChar char="•"/>
            </a:pPr>
            <a:r>
              <a:rPr lang="en-US" dirty="0" smtClean="0"/>
              <a:t>Taking possessions or money</a:t>
            </a:r>
          </a:p>
          <a:p>
            <a:pPr marL="342900" indent="-342900">
              <a:buFont typeface="Arial" panose="020B0604020202020204" pitchFamily="34" charset="0"/>
              <a:buChar char="•"/>
            </a:pPr>
            <a:r>
              <a:rPr lang="en-US" dirty="0" smtClean="0"/>
              <a:t>Stranger scams</a:t>
            </a:r>
          </a:p>
        </p:txBody>
      </p:sp>
    </p:spTree>
    <p:extLst>
      <p:ext uri="{BB962C8B-B14F-4D97-AF65-F5344CB8AC3E}">
        <p14:creationId xmlns:p14="http://schemas.microsoft.com/office/powerpoint/2010/main" val="2077700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Neglect</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18</a:t>
            </a:fld>
            <a:endParaRPr lang="uk-UA" dirty="0"/>
          </a:p>
        </p:txBody>
      </p:sp>
      <p:sp>
        <p:nvSpPr>
          <p:cNvPr id="5" name="Text Placeholder 4"/>
          <p:cNvSpPr>
            <a:spLocks noGrp="1"/>
          </p:cNvSpPr>
          <p:nvPr>
            <p:ph type="body" sz="quarter" idx="13"/>
          </p:nvPr>
        </p:nvSpPr>
        <p:spPr>
          <a:xfrm>
            <a:off x="1412739" y="1531620"/>
            <a:ext cx="10063495" cy="4568238"/>
          </a:xfrm>
        </p:spPr>
        <p:txBody>
          <a:bodyPr>
            <a:normAutofit/>
          </a:bodyPr>
          <a:lstStyle/>
          <a:p>
            <a:r>
              <a:rPr lang="en-US" dirty="0"/>
              <a:t>Willful deprivation of one’s basic needs (food, clothing, shelter, medicine, or personal hygiene). </a:t>
            </a:r>
          </a:p>
          <a:p>
            <a:endParaRPr lang="en-US" dirty="0" smtClean="0"/>
          </a:p>
          <a:p>
            <a:r>
              <a:rPr lang="en-US" dirty="0" smtClean="0"/>
              <a:t>Examples:</a:t>
            </a:r>
          </a:p>
          <a:p>
            <a:pPr marL="342900" indent="-342900">
              <a:buFont typeface="Arial" panose="020B0604020202020204" pitchFamily="34" charset="0"/>
              <a:buChar char="•"/>
            </a:pPr>
            <a:r>
              <a:rPr lang="en-US" dirty="0" smtClean="0"/>
              <a:t>Not addressing medical needs (</a:t>
            </a:r>
            <a:r>
              <a:rPr lang="en-US" dirty="0" smtClean="0">
                <a:solidFill>
                  <a:srgbClr val="FF0000"/>
                </a:solidFill>
              </a:rPr>
              <a:t>not facilitating telehealth appointments</a:t>
            </a:r>
            <a:r>
              <a:rPr lang="en-US" dirty="0" smtClean="0"/>
              <a:t>)</a:t>
            </a:r>
          </a:p>
          <a:p>
            <a:pPr marL="342900" indent="-342900">
              <a:buFont typeface="Arial" panose="020B0604020202020204" pitchFamily="34" charset="0"/>
              <a:buChar char="•"/>
            </a:pPr>
            <a:r>
              <a:rPr lang="en-US" dirty="0" smtClean="0"/>
              <a:t>Not changing clothing / bathing</a:t>
            </a:r>
          </a:p>
          <a:p>
            <a:pPr marL="342900" indent="-342900">
              <a:buFont typeface="Arial" panose="020B0604020202020204" pitchFamily="34" charset="0"/>
              <a:buChar char="•"/>
            </a:pPr>
            <a:r>
              <a:rPr lang="en-US" dirty="0"/>
              <a:t>N</a:t>
            </a:r>
            <a:r>
              <a:rPr lang="en-US" dirty="0" smtClean="0"/>
              <a:t>ot renewing / administering prescriptions</a:t>
            </a:r>
          </a:p>
          <a:p>
            <a:pPr marL="342900" indent="-342900">
              <a:buFont typeface="Arial" panose="020B0604020202020204" pitchFamily="34" charset="0"/>
              <a:buChar char="•"/>
            </a:pPr>
            <a:r>
              <a:rPr lang="en-US" dirty="0" smtClean="0"/>
              <a:t>Locking older adult in their apartment / bedroom</a:t>
            </a:r>
          </a:p>
          <a:p>
            <a:pPr marL="342900" indent="-342900">
              <a:buFont typeface="Arial" panose="020B0604020202020204" pitchFamily="34" charset="0"/>
              <a:buChar char="•"/>
            </a:pPr>
            <a:r>
              <a:rPr lang="en-US" dirty="0" smtClean="0">
                <a:solidFill>
                  <a:srgbClr val="FF0000"/>
                </a:solidFill>
              </a:rPr>
              <a:t>Not delivering groceries or other necessities</a:t>
            </a:r>
            <a:endParaRPr lang="en-US" dirty="0">
              <a:solidFill>
                <a:srgbClr val="FF0000"/>
              </a:solidFill>
            </a:endParaRPr>
          </a:p>
        </p:txBody>
      </p:sp>
    </p:spTree>
    <p:extLst>
      <p:ext uri="{BB962C8B-B14F-4D97-AF65-F5344CB8AC3E}">
        <p14:creationId xmlns:p14="http://schemas.microsoft.com/office/powerpoint/2010/main" val="4206492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Self-Neglect</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19</a:t>
            </a:fld>
            <a:endParaRPr lang="uk-UA" dirty="0"/>
          </a:p>
        </p:txBody>
      </p:sp>
      <p:sp>
        <p:nvSpPr>
          <p:cNvPr id="5" name="Text Placeholder 4"/>
          <p:cNvSpPr>
            <a:spLocks noGrp="1"/>
          </p:cNvSpPr>
          <p:nvPr>
            <p:ph type="body" sz="quarter" idx="13"/>
          </p:nvPr>
        </p:nvSpPr>
        <p:spPr>
          <a:xfrm>
            <a:off x="1312567" y="1666754"/>
            <a:ext cx="8300063" cy="4305783"/>
          </a:xfrm>
        </p:spPr>
        <p:txBody>
          <a:bodyPr/>
          <a:lstStyle/>
          <a:p>
            <a:r>
              <a:rPr lang="en-US" dirty="0"/>
              <a:t>The inability </a:t>
            </a:r>
            <a:r>
              <a:rPr lang="en-US" dirty="0" smtClean="0"/>
              <a:t>/ unwillingness to </a:t>
            </a:r>
            <a:r>
              <a:rPr lang="en-US" dirty="0"/>
              <a:t>provide for one’s own physical or psychological needs which causes risk to that person’s health or safety</a:t>
            </a:r>
            <a:r>
              <a:rPr lang="en-US" dirty="0" smtClean="0"/>
              <a:t>.</a:t>
            </a:r>
          </a:p>
          <a:p>
            <a:endParaRPr lang="en-US" dirty="0"/>
          </a:p>
          <a:p>
            <a:r>
              <a:rPr lang="en-US" dirty="0" smtClean="0"/>
              <a:t>Example: </a:t>
            </a:r>
          </a:p>
          <a:p>
            <a:pPr marL="342900" indent="-342900">
              <a:buFont typeface="Arial" panose="020B0604020202020204" pitchFamily="34" charset="0"/>
              <a:buChar char="•"/>
            </a:pPr>
            <a:r>
              <a:rPr lang="en-US" dirty="0" smtClean="0"/>
              <a:t>Not following doctor’s orders</a:t>
            </a:r>
          </a:p>
          <a:p>
            <a:pPr marL="342900" indent="-342900">
              <a:buFont typeface="Arial" panose="020B0604020202020204" pitchFamily="34" charset="0"/>
              <a:buChar char="•"/>
            </a:pPr>
            <a:r>
              <a:rPr lang="en-US" dirty="0" smtClean="0"/>
              <a:t>Not maintaining hygiene</a:t>
            </a:r>
            <a:endParaRPr lang="en-US" dirty="0"/>
          </a:p>
          <a:p>
            <a:pPr marL="342900" indent="-342900">
              <a:buFont typeface="Arial" panose="020B0604020202020204" pitchFamily="34" charset="0"/>
              <a:buChar char="•"/>
            </a:pPr>
            <a:r>
              <a:rPr lang="en-US" dirty="0" smtClean="0"/>
              <a:t>Not maintaining </a:t>
            </a:r>
            <a:r>
              <a:rPr lang="en-US" dirty="0" smtClean="0"/>
              <a:t>a </a:t>
            </a:r>
            <a:r>
              <a:rPr lang="en-US" dirty="0" smtClean="0"/>
              <a:t>safe home</a:t>
            </a:r>
          </a:p>
          <a:p>
            <a:pPr marL="342900" indent="-342900">
              <a:buFont typeface="Arial" panose="020B0604020202020204" pitchFamily="34" charset="0"/>
              <a:buChar char="•"/>
            </a:pPr>
            <a:r>
              <a:rPr lang="en-US" dirty="0" smtClean="0"/>
              <a:t>Making poor financial decisions</a:t>
            </a:r>
            <a:endParaRPr lang="en-US" dirty="0"/>
          </a:p>
        </p:txBody>
      </p:sp>
      <p:pic>
        <p:nvPicPr>
          <p:cNvPr id="6" name="Picture 5"/>
          <p:cNvPicPr>
            <a:picLocks noChangeAspect="1"/>
          </p:cNvPicPr>
          <p:nvPr/>
        </p:nvPicPr>
        <p:blipFill>
          <a:blip r:embed="rId3"/>
          <a:stretch>
            <a:fillRect/>
          </a:stretch>
        </p:blipFill>
        <p:spPr>
          <a:xfrm>
            <a:off x="7055723" y="2760042"/>
            <a:ext cx="4818743" cy="3212495"/>
          </a:xfrm>
          <a:prstGeom prst="rect">
            <a:avLst/>
          </a:prstGeom>
        </p:spPr>
      </p:pic>
    </p:spTree>
    <p:extLst>
      <p:ext uri="{BB962C8B-B14F-4D97-AF65-F5344CB8AC3E}">
        <p14:creationId xmlns:p14="http://schemas.microsoft.com/office/powerpoint/2010/main" val="898475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will discuss…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a:t>
            </a:fld>
            <a:endParaRPr lang="uk-UA" dirty="0"/>
          </a:p>
        </p:txBody>
      </p:sp>
      <p:sp>
        <p:nvSpPr>
          <p:cNvPr id="5" name="Text Placeholder 4"/>
          <p:cNvSpPr>
            <a:spLocks noGrp="1"/>
          </p:cNvSpPr>
          <p:nvPr>
            <p:ph type="body" sz="quarter" idx="13"/>
          </p:nvPr>
        </p:nvSpPr>
        <p:spPr>
          <a:xfrm>
            <a:off x="841687" y="1858192"/>
            <a:ext cx="10512113" cy="3236912"/>
          </a:xfrm>
        </p:spPr>
        <p:txBody>
          <a:bodyPr>
            <a:normAutofit/>
          </a:bodyPr>
          <a:lstStyle/>
          <a:p>
            <a:pPr marL="342900" lvl="0" indent="-342900">
              <a:buFont typeface="Arial" panose="020B0604020202020204" pitchFamily="34" charset="0"/>
              <a:buChar char="•"/>
            </a:pPr>
            <a:r>
              <a:rPr lang="en-US" dirty="0" smtClean="0"/>
              <a:t>Social isolation and loneliness</a:t>
            </a:r>
          </a:p>
          <a:p>
            <a:pPr marL="342900" lvl="0" indent="-342900">
              <a:buFont typeface="Arial" panose="020B0604020202020204" pitchFamily="34" charset="0"/>
              <a:buChar char="•"/>
            </a:pPr>
            <a:r>
              <a:rPr lang="en-US" dirty="0" smtClean="0"/>
              <a:t>Elder Abuse, neglect, and financial exploitation</a:t>
            </a:r>
          </a:p>
          <a:p>
            <a:pPr marL="342900" lvl="0" indent="-342900">
              <a:buFont typeface="Arial" panose="020B0604020202020204" pitchFamily="34" charset="0"/>
              <a:buChar char="•"/>
            </a:pPr>
            <a:r>
              <a:rPr lang="en-US" dirty="0" smtClean="0"/>
              <a:t>Adult Protective Services</a:t>
            </a:r>
          </a:p>
          <a:p>
            <a:pPr marL="342900" lvl="0" indent="-342900">
              <a:buFont typeface="Arial" panose="020B0604020202020204" pitchFamily="34" charset="0"/>
              <a:buChar char="•"/>
            </a:pPr>
            <a:r>
              <a:rPr lang="en-US" dirty="0" smtClean="0"/>
              <a:t>Long Term Care Ombudsman</a:t>
            </a:r>
            <a:endParaRPr lang="en-US" dirty="0"/>
          </a:p>
          <a:p>
            <a:pPr marL="342900" lvl="0" indent="-342900">
              <a:buFont typeface="Arial" panose="020B0604020202020204" pitchFamily="34" charset="0"/>
              <a:buChar char="•"/>
            </a:pPr>
            <a:r>
              <a:rPr lang="en-US" dirty="0" smtClean="0"/>
              <a:t>The ElderSAFE Center</a:t>
            </a:r>
          </a:p>
          <a:p>
            <a:pPr lvl="0"/>
            <a:endParaRPr lang="en-US" dirty="0"/>
          </a:p>
          <a:p>
            <a:r>
              <a:rPr lang="en-US" b="1" dirty="0"/>
              <a:t> </a:t>
            </a:r>
            <a:endParaRPr lang="en-US" dirty="0"/>
          </a:p>
          <a:p>
            <a:endParaRPr lang="en-US" dirty="0"/>
          </a:p>
        </p:txBody>
      </p:sp>
    </p:spTree>
    <p:extLst>
      <p:ext uri="{BB962C8B-B14F-4D97-AF65-F5344CB8AC3E}">
        <p14:creationId xmlns:p14="http://schemas.microsoft.com/office/powerpoint/2010/main" val="3518921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 Signs of Elder Abuse </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20</a:t>
            </a:fld>
            <a:endParaRPr lang="uk-UA" dirty="0"/>
          </a:p>
        </p:txBody>
      </p:sp>
      <p:sp>
        <p:nvSpPr>
          <p:cNvPr id="5" name="Text Placeholder 4"/>
          <p:cNvSpPr>
            <a:spLocks noGrp="1"/>
          </p:cNvSpPr>
          <p:nvPr>
            <p:ph type="body" sz="quarter" idx="13"/>
          </p:nvPr>
        </p:nvSpPr>
        <p:spPr>
          <a:xfrm>
            <a:off x="481914" y="1690845"/>
            <a:ext cx="11430000" cy="4433104"/>
          </a:xfrm>
        </p:spPr>
        <p:txBody>
          <a:bodyPr numCol="2">
            <a:normAutofit lnSpcReduction="10000"/>
          </a:bodyPr>
          <a:lstStyle/>
          <a:p>
            <a:pPr marL="342900" indent="-342900">
              <a:buFont typeface="Arial" panose="020B0604020202020204" pitchFamily="34" charset="0"/>
              <a:buChar char="•"/>
            </a:pPr>
            <a:r>
              <a:rPr lang="en-US" dirty="0"/>
              <a:t>Unexplained </a:t>
            </a:r>
            <a:r>
              <a:rPr lang="en-US" dirty="0" smtClean="0"/>
              <a:t>bruising, cuts, welts, linear marks</a:t>
            </a:r>
            <a:endParaRPr lang="en-US" dirty="0"/>
          </a:p>
          <a:p>
            <a:pPr marL="342900" indent="-342900">
              <a:buFont typeface="Arial" panose="020B0604020202020204" pitchFamily="34" charset="0"/>
              <a:buChar char="•"/>
            </a:pPr>
            <a:r>
              <a:rPr lang="en-US" dirty="0" smtClean="0"/>
              <a:t>Untreated injuries / pressure sores</a:t>
            </a:r>
          </a:p>
          <a:p>
            <a:pPr marL="342900" indent="-342900">
              <a:buFont typeface="Arial" panose="020B0604020202020204" pitchFamily="34" charset="0"/>
              <a:buChar char="•"/>
            </a:pPr>
            <a:r>
              <a:rPr lang="en-US" dirty="0" smtClean="0"/>
              <a:t>Consistently in pain – pain not addressed</a:t>
            </a:r>
          </a:p>
          <a:p>
            <a:pPr marL="342900" indent="-342900">
              <a:buFont typeface="Arial" panose="020B0604020202020204" pitchFamily="34" charset="0"/>
              <a:buChar char="•"/>
            </a:pPr>
            <a:r>
              <a:rPr lang="en-US" dirty="0" smtClean="0"/>
              <a:t>Bloody, torn undergarments / sheets</a:t>
            </a:r>
            <a:endParaRPr lang="en-US" dirty="0"/>
          </a:p>
          <a:p>
            <a:pPr marL="342900" indent="-342900">
              <a:buFont typeface="Arial" panose="020B0604020202020204" pitchFamily="34" charset="0"/>
              <a:buChar char="•"/>
            </a:pPr>
            <a:r>
              <a:rPr lang="en-US" dirty="0" smtClean="0"/>
              <a:t>Consistently </a:t>
            </a:r>
            <a:r>
              <a:rPr lang="en-US" dirty="0"/>
              <a:t>broken assistive devices or medical equipment</a:t>
            </a:r>
          </a:p>
          <a:p>
            <a:pPr marL="342900" indent="-342900">
              <a:buFont typeface="Arial" panose="020B0604020202020204" pitchFamily="34" charset="0"/>
              <a:buChar char="•"/>
            </a:pPr>
            <a:r>
              <a:rPr lang="en-US" dirty="0" smtClean="0"/>
              <a:t>Poor hygiene (dental, nails)</a:t>
            </a:r>
            <a:endParaRPr lang="en-US" dirty="0"/>
          </a:p>
          <a:p>
            <a:pPr marL="342900" indent="-342900">
              <a:buFont typeface="Arial" panose="020B0604020202020204" pitchFamily="34" charset="0"/>
              <a:buChar char="•"/>
            </a:pPr>
            <a:r>
              <a:rPr lang="en-US" dirty="0" smtClean="0"/>
              <a:t>Scared </a:t>
            </a:r>
            <a:r>
              <a:rPr lang="en-US" dirty="0"/>
              <a:t>of </a:t>
            </a:r>
            <a:r>
              <a:rPr lang="en-US" dirty="0" smtClean="0"/>
              <a:t>someone</a:t>
            </a:r>
            <a:endParaRPr lang="en-US" dirty="0"/>
          </a:p>
          <a:p>
            <a:pPr marL="342900" indent="-342900">
              <a:buFont typeface="Arial" panose="020B0604020202020204" pitchFamily="34" charset="0"/>
              <a:buChar char="•"/>
            </a:pPr>
            <a:r>
              <a:rPr lang="en-US" dirty="0"/>
              <a:t>Changes in affect or personality</a:t>
            </a:r>
          </a:p>
          <a:p>
            <a:pPr marL="342900" indent="-342900">
              <a:buFont typeface="Arial" panose="020B0604020202020204" pitchFamily="34" charset="0"/>
              <a:buChar char="•"/>
            </a:pPr>
            <a:r>
              <a:rPr lang="en-US" dirty="0"/>
              <a:t>Depression, anxiety</a:t>
            </a:r>
          </a:p>
          <a:p>
            <a:pPr marL="342900" indent="-342900">
              <a:buFont typeface="Arial" panose="020B0604020202020204" pitchFamily="34" charset="0"/>
              <a:buChar char="•"/>
            </a:pPr>
            <a:r>
              <a:rPr lang="en-US" dirty="0"/>
              <a:t>Trouble </a:t>
            </a:r>
            <a:r>
              <a:rPr lang="en-US" dirty="0" smtClean="0"/>
              <a:t>sleeping / changes </a:t>
            </a:r>
            <a:r>
              <a:rPr lang="en-US" dirty="0"/>
              <a:t>in appetite</a:t>
            </a:r>
          </a:p>
          <a:p>
            <a:pPr marL="342900" indent="-342900">
              <a:buFont typeface="Arial" panose="020B0604020202020204" pitchFamily="34" charset="0"/>
              <a:buChar char="•"/>
            </a:pPr>
            <a:r>
              <a:rPr lang="en-US" dirty="0"/>
              <a:t>Low self-esteem</a:t>
            </a:r>
          </a:p>
          <a:p>
            <a:pPr marL="342900" indent="-342900">
              <a:buFont typeface="Arial" panose="020B0604020202020204" pitchFamily="34" charset="0"/>
              <a:buChar char="•"/>
            </a:pPr>
            <a:r>
              <a:rPr lang="en-US" dirty="0" smtClean="0"/>
              <a:t>Confusion / concern about finances</a:t>
            </a:r>
            <a:endParaRPr lang="en-US" dirty="0"/>
          </a:p>
          <a:p>
            <a:pPr marL="342900" indent="-342900">
              <a:buFont typeface="Arial" panose="020B0604020202020204" pitchFamily="34" charset="0"/>
              <a:buChar char="•"/>
            </a:pPr>
            <a:r>
              <a:rPr lang="en-US" dirty="0"/>
              <a:t>Strange /</a:t>
            </a:r>
            <a:r>
              <a:rPr lang="en-US" dirty="0" smtClean="0"/>
              <a:t> </a:t>
            </a:r>
            <a:r>
              <a:rPr lang="en-US" dirty="0"/>
              <a:t>out of character purchases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108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850"/>
            <a:ext cx="10515600" cy="1052709"/>
          </a:xfrm>
        </p:spPr>
        <p:txBody>
          <a:bodyPr/>
          <a:lstStyle/>
          <a:p>
            <a:r>
              <a:rPr lang="en-US" dirty="0" smtClean="0"/>
              <a:t>Warning Signs from the Family / Caregiver</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21</a:t>
            </a:fld>
            <a:endParaRPr lang="uk-UA" dirty="0"/>
          </a:p>
        </p:txBody>
      </p:sp>
      <p:sp>
        <p:nvSpPr>
          <p:cNvPr id="5" name="Text Placeholder 4"/>
          <p:cNvSpPr>
            <a:spLocks noGrp="1"/>
          </p:cNvSpPr>
          <p:nvPr>
            <p:ph type="body" sz="quarter" idx="13"/>
          </p:nvPr>
        </p:nvSpPr>
        <p:spPr>
          <a:xfrm>
            <a:off x="1740544" y="1781214"/>
            <a:ext cx="8199437" cy="3593918"/>
          </a:xfrm>
        </p:spPr>
        <p:txBody>
          <a:bodyPr>
            <a:normAutofit lnSpcReduction="10000"/>
          </a:bodyPr>
          <a:lstStyle/>
          <a:p>
            <a:pPr marL="342900" indent="-342900">
              <a:buFont typeface="Arial" panose="020B0604020202020204" pitchFamily="34" charset="0"/>
              <a:buChar char="•"/>
            </a:pPr>
            <a:r>
              <a:rPr lang="en-US" dirty="0" smtClean="0"/>
              <a:t>Ignoring older adult</a:t>
            </a:r>
          </a:p>
          <a:p>
            <a:endParaRPr lang="en-US" dirty="0" smtClean="0"/>
          </a:p>
          <a:p>
            <a:pPr marL="342900" indent="-342900">
              <a:buFont typeface="Arial" panose="020B0604020202020204" pitchFamily="34" charset="0"/>
              <a:buChar char="•"/>
            </a:pPr>
            <a:r>
              <a:rPr lang="en-US" dirty="0" smtClean="0"/>
              <a:t>Overly defensive</a:t>
            </a:r>
          </a:p>
          <a:p>
            <a:endParaRPr lang="en-US" dirty="0" smtClean="0"/>
          </a:p>
          <a:p>
            <a:pPr marL="342900" indent="-342900">
              <a:buFont typeface="Arial" panose="020B0604020202020204" pitchFamily="34" charset="0"/>
              <a:buChar char="•"/>
            </a:pPr>
            <a:r>
              <a:rPr lang="en-US" dirty="0" smtClean="0"/>
              <a:t>Using language like:</a:t>
            </a:r>
          </a:p>
          <a:p>
            <a:pPr marL="1028700" lvl="1" indent="-342900">
              <a:buFont typeface="Arial" panose="020B0604020202020204" pitchFamily="34" charset="0"/>
              <a:buChar char="•"/>
            </a:pPr>
            <a:r>
              <a:rPr lang="en-US" dirty="0" smtClean="0"/>
              <a:t>“Demented”, “Senile”, “Crazy”</a:t>
            </a:r>
          </a:p>
          <a:p>
            <a:pPr marL="1028700" lvl="1" indent="-342900">
              <a:buFont typeface="Arial" panose="020B0604020202020204" pitchFamily="34" charset="0"/>
              <a:buChar char="•"/>
            </a:pPr>
            <a:r>
              <a:rPr lang="en-US" dirty="0" smtClean="0"/>
              <a:t>“She forces me to be rough”</a:t>
            </a:r>
          </a:p>
          <a:p>
            <a:pPr marL="1028700" lvl="1" indent="-342900">
              <a:buFont typeface="Arial" panose="020B0604020202020204" pitchFamily="34" charset="0"/>
              <a:buChar char="•"/>
            </a:pPr>
            <a:r>
              <a:rPr lang="en-US" dirty="0" smtClean="0"/>
              <a:t>“Sometimes I get so stressed out….I regret things I’ve done.”</a:t>
            </a:r>
          </a:p>
          <a:p>
            <a:pPr marL="1028700" lvl="1" indent="-342900">
              <a:buFont typeface="Arial" panose="020B0604020202020204" pitchFamily="34" charset="0"/>
              <a:buChar char="•"/>
            </a:pPr>
            <a:endParaRPr lang="en-US" dirty="0" smtClean="0"/>
          </a:p>
          <a:p>
            <a:pPr marL="10287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3443149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 Signs in the Home / Older Adult’s Room</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22</a:t>
            </a:fld>
            <a:endParaRPr lang="uk-UA" dirty="0"/>
          </a:p>
        </p:txBody>
      </p:sp>
      <p:sp>
        <p:nvSpPr>
          <p:cNvPr id="5" name="Text Placeholder 4"/>
          <p:cNvSpPr>
            <a:spLocks noGrp="1"/>
          </p:cNvSpPr>
          <p:nvPr>
            <p:ph type="body" sz="quarter" idx="13"/>
          </p:nvPr>
        </p:nvSpPr>
        <p:spPr>
          <a:xfrm>
            <a:off x="1500559" y="1698208"/>
            <a:ext cx="8927044" cy="4377768"/>
          </a:xfrm>
        </p:spPr>
        <p:txBody>
          <a:bodyPr>
            <a:normAutofit lnSpcReduction="10000"/>
          </a:bodyPr>
          <a:lstStyle/>
          <a:p>
            <a:pPr marL="342900" indent="-342900">
              <a:buFont typeface="Arial" panose="020B0604020202020204" pitchFamily="34" charset="0"/>
              <a:buChar char="•"/>
            </a:pPr>
            <a:r>
              <a:rPr lang="en-US" dirty="0"/>
              <a:t>Locks on outside of </a:t>
            </a:r>
            <a:r>
              <a:rPr lang="en-US" dirty="0" smtClean="0"/>
              <a:t>older adult’s bedroom door</a:t>
            </a:r>
          </a:p>
          <a:p>
            <a:pPr marL="342900" indent="-342900">
              <a:buFont typeface="Arial" panose="020B0604020202020204" pitchFamily="34" charset="0"/>
              <a:buChar char="•"/>
            </a:pPr>
            <a:r>
              <a:rPr lang="en-US" dirty="0" smtClean="0"/>
              <a:t>Piles of unpaid bills</a:t>
            </a:r>
          </a:p>
          <a:p>
            <a:pPr marL="342900" indent="-342900">
              <a:buFont typeface="Arial" panose="020B0604020202020204" pitchFamily="34" charset="0"/>
              <a:buChar char="•"/>
            </a:pPr>
            <a:r>
              <a:rPr lang="en-US" dirty="0" smtClean="0"/>
              <a:t>Lack of basic necessities</a:t>
            </a:r>
          </a:p>
          <a:p>
            <a:pPr marL="342900" indent="-342900">
              <a:buFont typeface="Arial" panose="020B0604020202020204" pitchFamily="34" charset="0"/>
              <a:buChar char="•"/>
            </a:pPr>
            <a:r>
              <a:rPr lang="en-US" dirty="0" smtClean="0"/>
              <a:t>Hoarding</a:t>
            </a:r>
            <a:endParaRPr lang="en-US" dirty="0"/>
          </a:p>
          <a:p>
            <a:pPr marL="342900" indent="-342900">
              <a:buFont typeface="Arial" panose="020B0604020202020204" pitchFamily="34" charset="0"/>
              <a:buChar char="•"/>
            </a:pPr>
            <a:r>
              <a:rPr lang="en-US" dirty="0"/>
              <a:t>The home / bedroom is unsafe, </a:t>
            </a:r>
            <a:r>
              <a:rPr lang="en-US" dirty="0" smtClean="0"/>
              <a:t>unhygienic</a:t>
            </a:r>
          </a:p>
          <a:p>
            <a:pPr marL="1028700" lvl="1" indent="-342900">
              <a:buFont typeface="Arial" panose="020B0604020202020204" pitchFamily="34" charset="0"/>
              <a:buChar char="•"/>
            </a:pPr>
            <a:r>
              <a:rPr lang="en-US" dirty="0" smtClean="0"/>
              <a:t>Can you safely walk through the home?</a:t>
            </a:r>
          </a:p>
          <a:p>
            <a:pPr marL="1028700" lvl="1" indent="-342900">
              <a:buFont typeface="Arial" panose="020B0604020202020204" pitchFamily="34" charset="0"/>
              <a:buChar char="•"/>
            </a:pPr>
            <a:r>
              <a:rPr lang="en-US" dirty="0" smtClean="0"/>
              <a:t>Is there a very strong foul odor?</a:t>
            </a:r>
            <a:endParaRPr lang="en-US" dirty="0" smtClean="0"/>
          </a:p>
          <a:p>
            <a:pPr marL="1028700" lvl="1" indent="-342900">
              <a:buFont typeface="Arial" panose="020B0604020202020204" pitchFamily="34" charset="0"/>
              <a:buChar char="•"/>
            </a:pPr>
            <a:r>
              <a:rPr lang="en-US" dirty="0" smtClean="0"/>
              <a:t>Can you easily wash your hands / use the bathroom?</a:t>
            </a:r>
          </a:p>
          <a:p>
            <a:pPr marL="1028700" lvl="1" indent="-342900">
              <a:buFont typeface="Arial" panose="020B0604020202020204" pitchFamily="34" charset="0"/>
              <a:buChar char="•"/>
            </a:pPr>
            <a:r>
              <a:rPr lang="en-US" dirty="0" smtClean="0"/>
              <a:t>Is the older adult’s bed clean and useable?</a:t>
            </a:r>
          </a:p>
          <a:p>
            <a:pPr marL="1028700" lvl="1" indent="-342900">
              <a:buFont typeface="Arial" panose="020B0604020202020204" pitchFamily="34" charset="0"/>
              <a:buChar char="•"/>
            </a:pPr>
            <a:r>
              <a:rPr lang="en-US" dirty="0" smtClean="0"/>
              <a:t>Are there bugs or rodents?</a:t>
            </a:r>
            <a:endParaRPr lang="en-US" dirty="0" smtClean="0"/>
          </a:p>
          <a:p>
            <a:pPr marL="1028700" lvl="1" indent="-342900">
              <a:buFont typeface="Arial" panose="020B0604020202020204" pitchFamily="34" charset="0"/>
              <a:buChar char="•"/>
            </a:pPr>
            <a:r>
              <a:rPr lang="en-US" dirty="0" smtClean="0"/>
              <a:t>Are there pets that cannot be properly cared for?</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99939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Elder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23</a:t>
            </a:fld>
            <a:endParaRPr lang="uk-UA" dirty="0"/>
          </a:p>
        </p:txBody>
      </p:sp>
      <p:sp>
        <p:nvSpPr>
          <p:cNvPr id="5" name="Text Placeholder 4"/>
          <p:cNvSpPr>
            <a:spLocks noGrp="1"/>
          </p:cNvSpPr>
          <p:nvPr>
            <p:ph type="body" sz="quarter" idx="13"/>
          </p:nvPr>
        </p:nvSpPr>
        <p:spPr>
          <a:xfrm>
            <a:off x="1862876" y="1823902"/>
            <a:ext cx="8199437" cy="3236912"/>
          </a:xfrm>
        </p:spPr>
        <p:txBody>
          <a:bodyPr/>
          <a:lstStyle/>
          <a:p>
            <a:pPr marL="342900" indent="-342900">
              <a:buFont typeface="Arial" panose="020B0604020202020204" pitchFamily="34" charset="0"/>
              <a:buChar char="•"/>
            </a:pPr>
            <a:r>
              <a:rPr lang="en-US" dirty="0" smtClean="0"/>
              <a:t>300% higher risk of pre-mature </a:t>
            </a:r>
            <a:r>
              <a:rPr lang="en-US" dirty="0" smtClean="0"/>
              <a:t>death</a:t>
            </a:r>
            <a:r>
              <a:rPr lang="en-US" baseline="30000" dirty="0" smtClean="0"/>
              <a:t>8</a:t>
            </a:r>
            <a:endParaRPr lang="en-US" dirty="0" smtClean="0"/>
          </a:p>
          <a:p>
            <a:pPr marL="342900" indent="-342900">
              <a:buFont typeface="Arial" panose="020B0604020202020204" pitchFamily="34" charset="0"/>
              <a:buChar char="•"/>
            </a:pPr>
            <a:r>
              <a:rPr lang="en-US" dirty="0" smtClean="0"/>
              <a:t>Depression</a:t>
            </a:r>
            <a:r>
              <a:rPr lang="en-US" baseline="30000" dirty="0" smtClean="0"/>
              <a:t>13</a:t>
            </a:r>
            <a:endParaRPr lang="en-US" dirty="0"/>
          </a:p>
          <a:p>
            <a:pPr marL="342900" indent="-342900">
              <a:buFont typeface="Arial" panose="020B0604020202020204" pitchFamily="34" charset="0"/>
              <a:buChar char="•"/>
            </a:pPr>
            <a:r>
              <a:rPr lang="en-US" dirty="0" smtClean="0"/>
              <a:t>Anxiety</a:t>
            </a:r>
            <a:r>
              <a:rPr lang="en-US" baseline="30000" dirty="0" smtClean="0"/>
              <a:t>7</a:t>
            </a:r>
            <a:endParaRPr lang="en-US" dirty="0"/>
          </a:p>
          <a:p>
            <a:pPr marL="342900" indent="-342900">
              <a:buFont typeface="Arial" panose="020B0604020202020204" pitchFamily="34" charset="0"/>
              <a:buChar char="•"/>
            </a:pPr>
            <a:r>
              <a:rPr lang="en-US" dirty="0" smtClean="0"/>
              <a:t>Exacerbation of pre-existing </a:t>
            </a:r>
            <a:r>
              <a:rPr lang="en-US" dirty="0" smtClean="0"/>
              <a:t>conditions</a:t>
            </a:r>
            <a:r>
              <a:rPr lang="en-US" baseline="30000" dirty="0" smtClean="0"/>
              <a:t>11</a:t>
            </a:r>
            <a:endParaRPr lang="en-US" dirty="0" smtClean="0"/>
          </a:p>
          <a:p>
            <a:pPr marL="342900" indent="-342900">
              <a:buFont typeface="Arial" panose="020B0604020202020204" pitchFamily="34" charset="0"/>
              <a:buChar char="•"/>
            </a:pPr>
            <a:r>
              <a:rPr lang="en-US" dirty="0" smtClean="0"/>
              <a:t>3 X more likely to be admitted to the </a:t>
            </a:r>
            <a:r>
              <a:rPr lang="en-US" dirty="0" smtClean="0"/>
              <a:t>hospital</a:t>
            </a:r>
            <a:r>
              <a:rPr lang="en-US" baseline="30000" dirty="0" smtClean="0"/>
              <a:t>6</a:t>
            </a:r>
            <a:endParaRPr lang="en-US" dirty="0" smtClean="0"/>
          </a:p>
          <a:p>
            <a:pPr marL="342900" indent="-342900">
              <a:buFont typeface="Arial" panose="020B0604020202020204" pitchFamily="34" charset="0"/>
              <a:buChar char="•"/>
            </a:pPr>
            <a:r>
              <a:rPr lang="en-US" dirty="0" smtClean="0"/>
              <a:t>4X more likely to be admitted to a nursing </a:t>
            </a:r>
            <a:r>
              <a:rPr lang="en-US" dirty="0" smtClean="0"/>
              <a:t>home</a:t>
            </a:r>
            <a:r>
              <a:rPr lang="en-US" baseline="30000" dirty="0" smtClean="0"/>
              <a:t>6</a:t>
            </a:r>
            <a:endParaRPr lang="en-US" baseline="30000" dirty="0" smtClean="0"/>
          </a:p>
          <a:p>
            <a:endParaRPr lang="en-US" dirty="0"/>
          </a:p>
        </p:txBody>
      </p:sp>
    </p:spTree>
    <p:extLst>
      <p:ext uri="{BB962C8B-B14F-4D97-AF65-F5344CB8AC3E}">
        <p14:creationId xmlns:p14="http://schemas.microsoft.com/office/powerpoint/2010/main" val="53594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Disclosing Elder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24</a:t>
            </a:fld>
            <a:endParaRPr lang="uk-UA" dirty="0"/>
          </a:p>
        </p:txBody>
      </p:sp>
      <p:sp>
        <p:nvSpPr>
          <p:cNvPr id="5" name="Text Placeholder 4"/>
          <p:cNvSpPr>
            <a:spLocks noGrp="1"/>
          </p:cNvSpPr>
          <p:nvPr>
            <p:ph type="body" sz="quarter" idx="13"/>
          </p:nvPr>
        </p:nvSpPr>
        <p:spPr>
          <a:xfrm>
            <a:off x="1752901" y="1644420"/>
            <a:ext cx="8199437" cy="4175611"/>
          </a:xfrm>
        </p:spPr>
        <p:txBody>
          <a:bodyPr/>
          <a:lstStyle/>
          <a:p>
            <a:pPr marL="342900" indent="-342900">
              <a:buFont typeface="Arial" panose="020B0604020202020204" pitchFamily="34" charset="0"/>
              <a:buChar char="•"/>
            </a:pPr>
            <a:r>
              <a:rPr lang="en-US" dirty="0"/>
              <a:t>Older adult may not know this treatment is abusive</a:t>
            </a:r>
          </a:p>
          <a:p>
            <a:pPr marL="342900" indent="-342900">
              <a:buFont typeface="Arial" panose="020B0604020202020204" pitchFamily="34" charset="0"/>
              <a:buChar char="•"/>
            </a:pPr>
            <a:r>
              <a:rPr lang="en-US" dirty="0"/>
              <a:t>Fear</a:t>
            </a:r>
          </a:p>
          <a:p>
            <a:pPr marL="342900" indent="-342900">
              <a:buFont typeface="Arial" panose="020B0604020202020204" pitchFamily="34" charset="0"/>
              <a:buChar char="•"/>
            </a:pPr>
            <a:r>
              <a:rPr lang="en-US" dirty="0"/>
              <a:t>Shame</a:t>
            </a:r>
          </a:p>
          <a:p>
            <a:pPr marL="342900" indent="-342900">
              <a:buFont typeface="Arial" panose="020B0604020202020204" pitchFamily="34" charset="0"/>
              <a:buChar char="•"/>
            </a:pPr>
            <a:r>
              <a:rPr lang="en-US" dirty="0" smtClean="0"/>
              <a:t>The older adult depends on the person hurting them</a:t>
            </a:r>
          </a:p>
          <a:p>
            <a:pPr marL="342900" indent="-342900">
              <a:buFont typeface="Arial" panose="020B0604020202020204" pitchFamily="34" charset="0"/>
              <a:buChar char="•"/>
            </a:pPr>
            <a:r>
              <a:rPr lang="en-US" dirty="0" smtClean="0"/>
              <a:t>They support their abuser</a:t>
            </a:r>
            <a:endParaRPr lang="en-US" dirty="0"/>
          </a:p>
          <a:p>
            <a:pPr marL="342900" indent="-342900">
              <a:buFont typeface="Arial" panose="020B0604020202020204" pitchFamily="34" charset="0"/>
              <a:buChar char="•"/>
            </a:pPr>
            <a:r>
              <a:rPr lang="en-US" dirty="0" smtClean="0"/>
              <a:t>Cognitive </a:t>
            </a:r>
            <a:r>
              <a:rPr lang="en-US" dirty="0" smtClean="0"/>
              <a:t>impairment</a:t>
            </a:r>
            <a:endParaRPr lang="en-US" dirty="0"/>
          </a:p>
          <a:p>
            <a:pPr marL="342900" indent="-342900">
              <a:buFont typeface="Arial" panose="020B0604020202020204" pitchFamily="34" charset="0"/>
              <a:buChar char="•"/>
            </a:pPr>
            <a:r>
              <a:rPr lang="en-US" dirty="0"/>
              <a:t>Does not want abuser to be punished or taken </a:t>
            </a:r>
            <a:r>
              <a:rPr lang="en-US" dirty="0" smtClean="0"/>
              <a:t>away</a:t>
            </a:r>
          </a:p>
          <a:p>
            <a:pPr marL="342900" indent="-342900">
              <a:buFont typeface="Arial" panose="020B0604020202020204" pitchFamily="34" charset="0"/>
              <a:buChar char="•"/>
            </a:pPr>
            <a:r>
              <a:rPr lang="en-US" dirty="0" smtClean="0"/>
              <a:t>Socially isolated </a:t>
            </a:r>
          </a:p>
          <a:p>
            <a:endParaRPr lang="en-US" dirty="0"/>
          </a:p>
        </p:txBody>
      </p:sp>
    </p:spTree>
    <p:extLst>
      <p:ext uri="{BB962C8B-B14F-4D97-AF65-F5344CB8AC3E}">
        <p14:creationId xmlns:p14="http://schemas.microsoft.com/office/powerpoint/2010/main" val="11134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Barriers to Disclosure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25</a:t>
            </a:fld>
            <a:endParaRPr lang="uk-UA" dirty="0"/>
          </a:p>
        </p:txBody>
      </p:sp>
      <p:sp>
        <p:nvSpPr>
          <p:cNvPr id="5" name="Text Placeholder 4"/>
          <p:cNvSpPr>
            <a:spLocks noGrp="1"/>
          </p:cNvSpPr>
          <p:nvPr>
            <p:ph type="body" sz="quarter" idx="13"/>
          </p:nvPr>
        </p:nvSpPr>
        <p:spPr>
          <a:xfrm>
            <a:off x="2000036" y="1760220"/>
            <a:ext cx="8199437" cy="4059812"/>
          </a:xfrm>
        </p:spPr>
        <p:txBody>
          <a:bodyPr>
            <a:normAutofit/>
          </a:bodyPr>
          <a:lstStyle/>
          <a:p>
            <a:pPr marL="342900" indent="-342900">
              <a:buFont typeface="Arial" panose="020B0604020202020204" pitchFamily="34" charset="0"/>
              <a:buChar char="•"/>
            </a:pPr>
            <a:r>
              <a:rPr lang="en-US" sz="2800" dirty="0" smtClean="0"/>
              <a:t>Ask questions</a:t>
            </a:r>
          </a:p>
          <a:p>
            <a:pPr marL="342900" indent="-342900">
              <a:buFont typeface="Arial" panose="020B0604020202020204" pitchFamily="34" charset="0"/>
              <a:buChar char="•"/>
            </a:pPr>
            <a:r>
              <a:rPr lang="en-US" sz="2800" dirty="0" smtClean="0"/>
              <a:t>Believe them</a:t>
            </a:r>
          </a:p>
          <a:p>
            <a:pPr marL="342900" indent="-342900">
              <a:buFont typeface="Arial" panose="020B0604020202020204" pitchFamily="34" charset="0"/>
              <a:buChar char="•"/>
            </a:pPr>
            <a:r>
              <a:rPr lang="en-US" sz="2800" dirty="0" smtClean="0"/>
              <a:t>Listen</a:t>
            </a:r>
          </a:p>
          <a:p>
            <a:pPr marL="342900" indent="-342900">
              <a:buFont typeface="Arial" panose="020B0604020202020204" pitchFamily="34" charset="0"/>
              <a:buChar char="•"/>
            </a:pPr>
            <a:r>
              <a:rPr lang="en-US" sz="2800" dirty="0" smtClean="0"/>
              <a:t>Be non-judgmental</a:t>
            </a:r>
          </a:p>
          <a:p>
            <a:pPr marL="342900" indent="-342900">
              <a:buFont typeface="Arial" panose="020B0604020202020204" pitchFamily="34" charset="0"/>
              <a:buChar char="•"/>
            </a:pPr>
            <a:r>
              <a:rPr lang="en-US" sz="2800" dirty="0" smtClean="0"/>
              <a:t>Validate how brave they are to come forward</a:t>
            </a:r>
          </a:p>
          <a:p>
            <a:pPr marL="342900" indent="-342900">
              <a:buFont typeface="Arial" panose="020B0604020202020204" pitchFamily="34" charset="0"/>
              <a:buChar char="•"/>
            </a:pPr>
            <a:r>
              <a:rPr lang="en-US" sz="2800" dirty="0" smtClean="0"/>
              <a:t>Talk in a safe place</a:t>
            </a:r>
          </a:p>
          <a:p>
            <a:pPr marL="342900" indent="-342900">
              <a:buFont typeface="Arial" panose="020B0604020202020204" pitchFamily="34" charset="0"/>
              <a:buChar char="•"/>
            </a:pPr>
            <a:r>
              <a:rPr lang="en-US" sz="2800" dirty="0" smtClean="0"/>
              <a:t>Do not confront the abuser</a:t>
            </a:r>
          </a:p>
          <a:p>
            <a:pPr marL="342900" indent="-342900">
              <a:buFont typeface="Arial" panose="020B0604020202020204" pitchFamily="34" charset="0"/>
              <a:buChar char="•"/>
            </a:pPr>
            <a:r>
              <a:rPr lang="en-US" sz="2800" dirty="0" smtClean="0"/>
              <a:t>Let them know about resources </a:t>
            </a:r>
            <a:endParaRPr lang="en-US" sz="2800" dirty="0"/>
          </a:p>
        </p:txBody>
      </p:sp>
    </p:spTree>
    <p:extLst>
      <p:ext uri="{BB962C8B-B14F-4D97-AF65-F5344CB8AC3E}">
        <p14:creationId xmlns:p14="http://schemas.microsoft.com/office/powerpoint/2010/main" val="95511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the Conversation</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26</a:t>
            </a:fld>
            <a:endParaRPr lang="uk-UA" dirty="0"/>
          </a:p>
        </p:txBody>
      </p:sp>
      <p:sp>
        <p:nvSpPr>
          <p:cNvPr id="5" name="Text Placeholder 4"/>
          <p:cNvSpPr>
            <a:spLocks noGrp="1"/>
          </p:cNvSpPr>
          <p:nvPr>
            <p:ph type="body" sz="quarter" idx="13"/>
          </p:nvPr>
        </p:nvSpPr>
        <p:spPr>
          <a:xfrm>
            <a:off x="1114747" y="1637382"/>
            <a:ext cx="10239053" cy="3883524"/>
          </a:xfrm>
        </p:spPr>
        <p:txBody>
          <a:bodyPr>
            <a:normAutofit/>
          </a:bodyPr>
          <a:lstStyle/>
          <a:p>
            <a:r>
              <a:rPr lang="en-US" dirty="0" smtClean="0"/>
              <a:t>Is someone making you feel bad? Sad? Upset?</a:t>
            </a:r>
          </a:p>
          <a:p>
            <a:endParaRPr lang="en-US" dirty="0"/>
          </a:p>
          <a:p>
            <a:r>
              <a:rPr lang="en-US" dirty="0" smtClean="0"/>
              <a:t>Do you have as much control over your finances as you would like?</a:t>
            </a:r>
          </a:p>
          <a:p>
            <a:endParaRPr lang="en-US" dirty="0"/>
          </a:p>
          <a:p>
            <a:r>
              <a:rPr lang="en-US" dirty="0" smtClean="0"/>
              <a:t>Does anyone ever make you do things that make you feel uncomfortable?</a:t>
            </a:r>
          </a:p>
          <a:p>
            <a:endParaRPr lang="en-US" dirty="0"/>
          </a:p>
          <a:p>
            <a:r>
              <a:rPr lang="en-US" dirty="0" smtClean="0"/>
              <a:t>Tell me more about what happens when your son gets upset with you.</a:t>
            </a:r>
            <a:endParaRPr lang="en-US" dirty="0"/>
          </a:p>
        </p:txBody>
      </p:sp>
    </p:spTree>
    <p:extLst>
      <p:ext uri="{BB962C8B-B14F-4D97-AF65-F5344CB8AC3E}">
        <p14:creationId xmlns:p14="http://schemas.microsoft.com/office/powerpoint/2010/main" val="3103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79675"/>
            <a:ext cx="10515600" cy="1052709"/>
          </a:xfrm>
        </p:spPr>
        <p:txBody>
          <a:bodyPr/>
          <a:lstStyle/>
          <a:p>
            <a:r>
              <a:rPr lang="en-US" dirty="0" smtClean="0"/>
              <a:t>Reporting Suspected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27</a:t>
            </a:fld>
            <a:endParaRPr lang="uk-UA" dirty="0"/>
          </a:p>
        </p:txBody>
      </p:sp>
    </p:spTree>
    <p:extLst>
      <p:ext uri="{BB962C8B-B14F-4D97-AF65-F5344CB8AC3E}">
        <p14:creationId xmlns:p14="http://schemas.microsoft.com/office/powerpoint/2010/main" val="4183293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Protective Services (APS)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28</a:t>
            </a:fld>
            <a:endParaRPr lang="uk-UA" dirty="0"/>
          </a:p>
        </p:txBody>
      </p:sp>
      <p:sp>
        <p:nvSpPr>
          <p:cNvPr id="7" name="Text Placeholder 4"/>
          <p:cNvSpPr>
            <a:spLocks noGrp="1"/>
          </p:cNvSpPr>
          <p:nvPr>
            <p:ph type="body" sz="quarter" idx="13"/>
          </p:nvPr>
        </p:nvSpPr>
        <p:spPr>
          <a:xfrm>
            <a:off x="1573316" y="1792152"/>
            <a:ext cx="9448911" cy="3795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B9975B"/>
              </a:buClr>
              <a:buFont typeface="Arial"/>
              <a:buNone/>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B9975B"/>
              </a:buClr>
              <a:buFont typeface="Arial"/>
              <a:buChar char="•"/>
              <a:defRPr sz="2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smtClean="0"/>
              <a:t>A agency serving older and vulnerable adults </a:t>
            </a:r>
            <a:r>
              <a:rPr lang="en-US" sz="2800" b="1" dirty="0" smtClean="0"/>
              <a:t>in the community</a:t>
            </a:r>
            <a:r>
              <a:rPr lang="en-US" sz="2800" dirty="0" smtClean="0"/>
              <a:t> who </a:t>
            </a:r>
            <a:r>
              <a:rPr lang="en-US" sz="2800" dirty="0"/>
              <a:t>are in need of assistance. </a:t>
            </a:r>
            <a:endParaRPr lang="en-US" sz="2800" dirty="0" smtClean="0"/>
          </a:p>
          <a:p>
            <a:pPr marL="457200" indent="-457200">
              <a:buFont typeface="Arial" panose="020B0604020202020204" pitchFamily="34" charset="0"/>
              <a:buChar char="•"/>
            </a:pPr>
            <a:r>
              <a:rPr lang="en-US" sz="2800" dirty="0" smtClean="0"/>
              <a:t>Investigates cases </a:t>
            </a:r>
            <a:r>
              <a:rPr lang="en-US" sz="2800" dirty="0"/>
              <a:t>of abuse, neglect or </a:t>
            </a:r>
            <a:r>
              <a:rPr lang="en-US" sz="2800" dirty="0" smtClean="0"/>
              <a:t>exploitation</a:t>
            </a:r>
          </a:p>
          <a:p>
            <a:pPr marL="457200" indent="-457200">
              <a:buFont typeface="Arial" panose="020B0604020202020204" pitchFamily="34" charset="0"/>
              <a:buChar char="•"/>
            </a:pPr>
            <a:r>
              <a:rPr lang="en-US" sz="2800" dirty="0" smtClean="0"/>
              <a:t>Assesses the individual’s </a:t>
            </a:r>
            <a:r>
              <a:rPr lang="en-US" sz="2800" dirty="0"/>
              <a:t>unique </a:t>
            </a:r>
            <a:r>
              <a:rPr lang="en-US" sz="2800" dirty="0" smtClean="0"/>
              <a:t>needs</a:t>
            </a:r>
          </a:p>
          <a:p>
            <a:pPr marL="457200" indent="-457200">
              <a:buFont typeface="Arial" panose="020B0604020202020204" pitchFamily="34" charset="0"/>
              <a:buChar char="•"/>
            </a:pPr>
            <a:r>
              <a:rPr lang="en-US" sz="2800" dirty="0" smtClean="0"/>
              <a:t>Develops </a:t>
            </a:r>
            <a:r>
              <a:rPr lang="en-US" sz="2800" dirty="0"/>
              <a:t>a service plan to maintain his/her safety, health and </a:t>
            </a:r>
            <a:r>
              <a:rPr lang="en-US" sz="2800" dirty="0" smtClean="0"/>
              <a:t>independence</a:t>
            </a:r>
          </a:p>
          <a:p>
            <a:endParaRPr lang="en-US" sz="2800" dirty="0"/>
          </a:p>
          <a:p>
            <a:r>
              <a:rPr lang="en-US" sz="2800" dirty="0" smtClean="0"/>
              <a:t>Montgomery </a:t>
            </a:r>
            <a:r>
              <a:rPr lang="en-US" sz="2800" dirty="0"/>
              <a:t>County Hotline: </a:t>
            </a:r>
            <a:r>
              <a:rPr lang="en-US" sz="2800" dirty="0" smtClean="0"/>
              <a:t>240-777-3000</a:t>
            </a:r>
            <a:endParaRPr lang="en-US" sz="2800" dirty="0"/>
          </a:p>
        </p:txBody>
      </p:sp>
    </p:spTree>
    <p:extLst>
      <p:ext uri="{BB962C8B-B14F-4D97-AF65-F5344CB8AC3E}">
        <p14:creationId xmlns:p14="http://schemas.microsoft.com/office/powerpoint/2010/main" val="843696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Term Care Ombudsman Program </a:t>
            </a:r>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29</a:t>
            </a:fld>
            <a:endParaRPr lang="uk-UA" dirty="0"/>
          </a:p>
        </p:txBody>
      </p:sp>
      <p:sp>
        <p:nvSpPr>
          <p:cNvPr id="5" name="Text Placeholder 4"/>
          <p:cNvSpPr>
            <a:spLocks noGrp="1"/>
          </p:cNvSpPr>
          <p:nvPr>
            <p:ph type="body" sz="quarter" idx="13"/>
          </p:nvPr>
        </p:nvSpPr>
        <p:spPr>
          <a:xfrm>
            <a:off x="1394108" y="1755184"/>
            <a:ext cx="10085468" cy="3236912"/>
          </a:xfrm>
        </p:spPr>
        <p:txBody>
          <a:bodyPr/>
          <a:lstStyle/>
          <a:p>
            <a:pPr marL="342900" indent="-342900">
              <a:buFont typeface="Arial" panose="020B0604020202020204" pitchFamily="34" charset="0"/>
              <a:buChar char="•"/>
            </a:pPr>
            <a:r>
              <a:rPr lang="en-US" dirty="0" smtClean="0"/>
              <a:t>Serves residents of long-term care facilities (nursing homes and assistive living facilities)</a:t>
            </a:r>
          </a:p>
          <a:p>
            <a:pPr marL="342900" indent="-342900">
              <a:buFont typeface="Arial" panose="020B0604020202020204" pitchFamily="34" charset="0"/>
              <a:buChar char="•"/>
            </a:pPr>
            <a:r>
              <a:rPr lang="en-US" dirty="0" smtClean="0"/>
              <a:t>Promotes </a:t>
            </a:r>
            <a:r>
              <a:rPr lang="en-US" dirty="0"/>
              <a:t>and </a:t>
            </a:r>
            <a:r>
              <a:rPr lang="en-US" dirty="0" smtClean="0"/>
              <a:t>strives </a:t>
            </a:r>
            <a:r>
              <a:rPr lang="en-US" dirty="0"/>
              <a:t>for the highest quality of care for residents </a:t>
            </a:r>
            <a:endParaRPr lang="en-US" dirty="0" smtClean="0"/>
          </a:p>
          <a:p>
            <a:pPr marL="342900" indent="-342900">
              <a:buFont typeface="Arial" panose="020B0604020202020204" pitchFamily="34" charset="0"/>
              <a:buChar char="•"/>
            </a:pPr>
            <a:r>
              <a:rPr lang="en-US" dirty="0" smtClean="0"/>
              <a:t>Helps </a:t>
            </a:r>
            <a:r>
              <a:rPr lang="en-US" dirty="0"/>
              <a:t>residents resolve problems within the long term care facility.</a:t>
            </a:r>
          </a:p>
          <a:p>
            <a:endParaRPr lang="en-US" dirty="0" smtClean="0"/>
          </a:p>
          <a:p>
            <a:r>
              <a:rPr lang="en-US" dirty="0" smtClean="0"/>
              <a:t>Report issues or complaints to: 240-777-3369</a:t>
            </a:r>
            <a:endParaRPr lang="en-US" dirty="0"/>
          </a:p>
        </p:txBody>
      </p:sp>
    </p:spTree>
    <p:extLst>
      <p:ext uri="{BB962C8B-B14F-4D97-AF65-F5344CB8AC3E}">
        <p14:creationId xmlns:p14="http://schemas.microsoft.com/office/powerpoint/2010/main" val="2778606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Isolation vs. Loneliness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a:t>
            </a:fld>
            <a:endParaRPr lang="uk-UA" dirty="0"/>
          </a:p>
        </p:txBody>
      </p:sp>
      <p:pic>
        <p:nvPicPr>
          <p:cNvPr id="7" name="Picture 6"/>
          <p:cNvPicPr>
            <a:picLocks noChangeAspect="1"/>
          </p:cNvPicPr>
          <p:nvPr/>
        </p:nvPicPr>
        <p:blipFill>
          <a:blip r:embed="rId3"/>
          <a:stretch>
            <a:fillRect/>
          </a:stretch>
        </p:blipFill>
        <p:spPr>
          <a:xfrm>
            <a:off x="5285331" y="1367589"/>
            <a:ext cx="1209844" cy="3248478"/>
          </a:xfrm>
          <a:prstGeom prst="rect">
            <a:avLst/>
          </a:prstGeom>
        </p:spPr>
      </p:pic>
      <p:pic>
        <p:nvPicPr>
          <p:cNvPr id="8" name="Picture 7"/>
          <p:cNvPicPr>
            <a:picLocks noChangeAspect="1"/>
          </p:cNvPicPr>
          <p:nvPr/>
        </p:nvPicPr>
        <p:blipFill>
          <a:blip r:embed="rId4"/>
          <a:stretch>
            <a:fillRect/>
          </a:stretch>
        </p:blipFill>
        <p:spPr>
          <a:xfrm>
            <a:off x="9990896" y="87997"/>
            <a:ext cx="1047896" cy="3048425"/>
          </a:xfrm>
          <a:prstGeom prst="rect">
            <a:avLst/>
          </a:prstGeom>
        </p:spPr>
      </p:pic>
      <p:pic>
        <p:nvPicPr>
          <p:cNvPr id="9" name="Picture 8"/>
          <p:cNvPicPr>
            <a:picLocks noChangeAspect="1"/>
          </p:cNvPicPr>
          <p:nvPr/>
        </p:nvPicPr>
        <p:blipFill>
          <a:blip r:embed="rId5"/>
          <a:stretch>
            <a:fillRect/>
          </a:stretch>
        </p:blipFill>
        <p:spPr>
          <a:xfrm>
            <a:off x="10951993" y="192786"/>
            <a:ext cx="1124107" cy="2943636"/>
          </a:xfrm>
          <a:prstGeom prst="rect">
            <a:avLst/>
          </a:prstGeom>
        </p:spPr>
      </p:pic>
      <p:cxnSp>
        <p:nvCxnSpPr>
          <p:cNvPr id="11" name="Straight Connector 10"/>
          <p:cNvCxnSpPr>
            <a:endCxn id="8" idx="1"/>
          </p:cNvCxnSpPr>
          <p:nvPr/>
        </p:nvCxnSpPr>
        <p:spPr>
          <a:xfrm flipV="1">
            <a:off x="6596309" y="1612210"/>
            <a:ext cx="3394587" cy="1793012"/>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stretch>
            <a:fillRect/>
          </a:stretch>
        </p:blipFill>
        <p:spPr>
          <a:xfrm>
            <a:off x="8473893" y="2855671"/>
            <a:ext cx="1583050" cy="3371692"/>
          </a:xfrm>
          <a:prstGeom prst="rect">
            <a:avLst/>
          </a:prstGeom>
        </p:spPr>
      </p:pic>
      <p:cxnSp>
        <p:nvCxnSpPr>
          <p:cNvPr id="15" name="Straight Connector 14"/>
          <p:cNvCxnSpPr/>
          <p:nvPr/>
        </p:nvCxnSpPr>
        <p:spPr>
          <a:xfrm>
            <a:off x="6534920" y="3919701"/>
            <a:ext cx="1758682" cy="31572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288486" y="3552345"/>
            <a:ext cx="1110980" cy="2675018"/>
          </a:xfrm>
          <a:prstGeom prst="rect">
            <a:avLst/>
          </a:prstGeom>
        </p:spPr>
      </p:pic>
      <p:cxnSp>
        <p:nvCxnSpPr>
          <p:cNvPr id="18" name="Straight Connector 17"/>
          <p:cNvCxnSpPr/>
          <p:nvPr/>
        </p:nvCxnSpPr>
        <p:spPr>
          <a:xfrm flipV="1">
            <a:off x="1317732" y="3924305"/>
            <a:ext cx="4024474" cy="837282"/>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a:stretch>
            <a:fillRect/>
          </a:stretch>
        </p:blipFill>
        <p:spPr>
          <a:xfrm>
            <a:off x="712675" y="1465142"/>
            <a:ext cx="1422693" cy="1589601"/>
          </a:xfrm>
          <a:prstGeom prst="rect">
            <a:avLst/>
          </a:prstGeom>
        </p:spPr>
      </p:pic>
      <p:cxnSp>
        <p:nvCxnSpPr>
          <p:cNvPr id="21" name="Straight Connector 20"/>
          <p:cNvCxnSpPr/>
          <p:nvPr/>
        </p:nvCxnSpPr>
        <p:spPr>
          <a:xfrm>
            <a:off x="2280274" y="2855671"/>
            <a:ext cx="2809519" cy="801929"/>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9"/>
          <a:stretch>
            <a:fillRect/>
          </a:stretch>
        </p:blipFill>
        <p:spPr>
          <a:xfrm>
            <a:off x="6279700" y="1523208"/>
            <a:ext cx="1394013" cy="1044164"/>
          </a:xfrm>
          <a:prstGeom prst="rect">
            <a:avLst/>
          </a:prstGeom>
        </p:spPr>
      </p:pic>
      <p:pic>
        <p:nvPicPr>
          <p:cNvPr id="27" name="Picture 26"/>
          <p:cNvPicPr>
            <a:picLocks noChangeAspect="1"/>
          </p:cNvPicPr>
          <p:nvPr/>
        </p:nvPicPr>
        <p:blipFill>
          <a:blip r:embed="rId10"/>
          <a:stretch>
            <a:fillRect/>
          </a:stretch>
        </p:blipFill>
        <p:spPr>
          <a:xfrm>
            <a:off x="4266612" y="2431003"/>
            <a:ext cx="842983" cy="651193"/>
          </a:xfrm>
          <a:prstGeom prst="rect">
            <a:avLst/>
          </a:prstGeom>
        </p:spPr>
      </p:pic>
      <p:pic>
        <p:nvPicPr>
          <p:cNvPr id="28" name="Picture 27"/>
          <p:cNvPicPr>
            <a:picLocks noChangeAspect="1"/>
          </p:cNvPicPr>
          <p:nvPr/>
        </p:nvPicPr>
        <p:blipFill>
          <a:blip r:embed="rId11"/>
          <a:stretch>
            <a:fillRect/>
          </a:stretch>
        </p:blipFill>
        <p:spPr>
          <a:xfrm>
            <a:off x="3115899" y="4805234"/>
            <a:ext cx="2828335" cy="1535697"/>
          </a:xfrm>
          <a:prstGeom prst="rect">
            <a:avLst/>
          </a:prstGeom>
        </p:spPr>
      </p:pic>
      <p:cxnSp>
        <p:nvCxnSpPr>
          <p:cNvPr id="30" name="Straight Connector 29"/>
          <p:cNvCxnSpPr/>
          <p:nvPr/>
        </p:nvCxnSpPr>
        <p:spPr>
          <a:xfrm flipH="1">
            <a:off x="4825388" y="4342946"/>
            <a:ext cx="516818" cy="4186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445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864AF3-807A-0B45-8A11-3F9697D53283}" type="slidenum">
              <a:rPr lang="uk-UA" smtClean="0"/>
              <a:pPr/>
              <a:t>30</a:t>
            </a:fld>
            <a:endParaRPr lang="uk-UA" dirty="0"/>
          </a:p>
        </p:txBody>
      </p:sp>
      <p:sp>
        <p:nvSpPr>
          <p:cNvPr id="4" name="Footer Placeholder 3"/>
          <p:cNvSpPr>
            <a:spLocks noGrp="1"/>
          </p:cNvSpPr>
          <p:nvPr>
            <p:ph type="ftr" sz="quarter" idx="11"/>
          </p:nvPr>
        </p:nvSpPr>
        <p:spPr/>
        <p:txBody>
          <a:bodyPr/>
          <a:lstStyle/>
          <a:p>
            <a:r>
              <a:rPr lang="en-US" smtClean="0"/>
              <a:t>   |  CHARLES E. SMITH LIFE COMMUNITIES </a:t>
            </a:r>
            <a:endParaRPr lang="en-US" dirty="0"/>
          </a:p>
        </p:txBody>
      </p:sp>
      <p:pic>
        <p:nvPicPr>
          <p:cNvPr id="6" name="Picture 5"/>
          <p:cNvPicPr>
            <a:picLocks noChangeAspect="1"/>
          </p:cNvPicPr>
          <p:nvPr/>
        </p:nvPicPr>
        <p:blipFill>
          <a:blip r:embed="rId2"/>
          <a:stretch>
            <a:fillRect/>
          </a:stretch>
        </p:blipFill>
        <p:spPr>
          <a:xfrm>
            <a:off x="3091461" y="402066"/>
            <a:ext cx="6299673" cy="5767383"/>
          </a:xfrm>
          <a:prstGeom prst="rect">
            <a:avLst/>
          </a:prstGeom>
        </p:spPr>
      </p:pic>
    </p:spTree>
    <p:extLst>
      <p:ext uri="{BB962C8B-B14F-4D97-AF65-F5344CB8AC3E}">
        <p14:creationId xmlns:p14="http://schemas.microsoft.com/office/powerpoint/2010/main" val="23407354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Services</a:t>
            </a:r>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smtClean="0">
                <a:ln>
                  <a:noFill/>
                </a:ln>
                <a:solidFill>
                  <a:srgbClr val="003057"/>
                </a:solidFill>
                <a:effectLst/>
                <a:uLnTx/>
                <a:uFillTx/>
                <a:latin typeface="Arial" charset="0"/>
                <a:cs typeface="Arial" charset="0"/>
              </a:rPr>
              <a:t>   |  CHARLES E. SMITH LIFE COMMUNITIES </a:t>
            </a:r>
            <a:endParaRPr kumimoji="0" lang="en-US" sz="800" b="1" i="0" u="none" strike="noStrike" kern="1200" cap="none" spc="100" normalizeH="0" baseline="0" noProof="0" dirty="0">
              <a:ln>
                <a:noFill/>
              </a:ln>
              <a:solidFill>
                <a:srgbClr val="003057"/>
              </a:solidFill>
              <a:effectLst/>
              <a:uLnTx/>
              <a:uFillTx/>
              <a:latin typeface="Arial" charset="0"/>
              <a:cs typeface="Arial"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864AF3-807A-0B45-8A11-3F9697D53283}" type="slidenum">
              <a:rPr kumimoji="0" lang="uk-UA" sz="800" b="1" i="0" u="none" strike="noStrike" kern="1200" cap="none" spc="100" normalizeH="0" baseline="0" noProof="0" smtClean="0">
                <a:ln>
                  <a:noFill/>
                </a:ln>
                <a:solidFill>
                  <a:srgbClr val="003057"/>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uk-UA" sz="800" b="1" i="0" u="none" strike="noStrike" kern="1200" cap="none" spc="100" normalizeH="0" baseline="0" noProof="0" dirty="0">
              <a:ln>
                <a:noFill/>
              </a:ln>
              <a:solidFill>
                <a:srgbClr val="003057"/>
              </a:solidFill>
              <a:effectLst/>
              <a:uLnTx/>
              <a:uFillTx/>
              <a:latin typeface="Arial" charset="0"/>
              <a:cs typeface="Arial" charset="0"/>
            </a:endParaRPr>
          </a:p>
        </p:txBody>
      </p:sp>
      <p:sp>
        <p:nvSpPr>
          <p:cNvPr id="5" name="Text Placeholder 4"/>
          <p:cNvSpPr>
            <a:spLocks noGrp="1"/>
          </p:cNvSpPr>
          <p:nvPr>
            <p:ph type="body" sz="quarter" idx="13"/>
          </p:nvPr>
        </p:nvSpPr>
        <p:spPr>
          <a:xfrm>
            <a:off x="397379" y="1681018"/>
            <a:ext cx="6386880" cy="3917006"/>
          </a:xfrm>
        </p:spPr>
        <p:txBody>
          <a:bodyPr>
            <a:normAutofit/>
          </a:bodyPr>
          <a:lstStyle/>
          <a:p>
            <a:pPr marL="342900" indent="-342900">
              <a:buFont typeface="Arial" panose="020B0604020202020204" pitchFamily="34" charset="0"/>
              <a:buChar char="•"/>
            </a:pPr>
            <a:r>
              <a:rPr lang="en-US" sz="2800" dirty="0" smtClean="0"/>
              <a:t>Language-accessible helpline</a:t>
            </a:r>
          </a:p>
          <a:p>
            <a:pPr marL="1028700" lvl="1" indent="-342900">
              <a:buFont typeface="Arial" panose="020B0604020202020204" pitchFamily="34" charset="0"/>
              <a:buChar char="•"/>
            </a:pPr>
            <a:r>
              <a:rPr lang="en-US" sz="2800" dirty="0" smtClean="0"/>
              <a:t>Monday – Friday: 9am – 5pm</a:t>
            </a:r>
          </a:p>
          <a:p>
            <a:pPr marL="1028700" lvl="1" indent="-342900">
              <a:buFont typeface="Arial" panose="020B0604020202020204" pitchFamily="34" charset="0"/>
              <a:buChar char="•"/>
            </a:pPr>
            <a:r>
              <a:rPr lang="en-US" sz="2800" dirty="0" smtClean="0"/>
              <a:t>301-816-5099</a:t>
            </a:r>
          </a:p>
          <a:p>
            <a:pPr lvl="1" indent="0">
              <a:buNone/>
            </a:pPr>
            <a:endParaRPr lang="en-US" sz="2800" dirty="0" smtClean="0"/>
          </a:p>
          <a:p>
            <a:pPr marL="342900" indent="-342900">
              <a:buFont typeface="Arial" panose="020B0604020202020204" pitchFamily="34" charset="0"/>
              <a:buChar char="•"/>
            </a:pPr>
            <a:r>
              <a:rPr lang="en-US" sz="2800" dirty="0" smtClean="0"/>
              <a:t>Temporary, safe shelter</a:t>
            </a:r>
            <a:endParaRPr lang="en-US" sz="2800" dirty="0"/>
          </a:p>
        </p:txBody>
      </p:sp>
      <p:pic>
        <p:nvPicPr>
          <p:cNvPr id="6" name="Picture 5"/>
          <p:cNvPicPr>
            <a:picLocks noChangeAspect="1"/>
          </p:cNvPicPr>
          <p:nvPr/>
        </p:nvPicPr>
        <p:blipFill>
          <a:blip r:embed="rId2"/>
          <a:stretch>
            <a:fillRect/>
          </a:stretch>
        </p:blipFill>
        <p:spPr>
          <a:xfrm>
            <a:off x="6622579" y="743713"/>
            <a:ext cx="5377138" cy="4505334"/>
          </a:xfrm>
          <a:prstGeom prst="rect">
            <a:avLst/>
          </a:prstGeom>
        </p:spPr>
      </p:pic>
    </p:spTree>
    <p:extLst>
      <p:ext uri="{BB962C8B-B14F-4D97-AF65-F5344CB8AC3E}">
        <p14:creationId xmlns:p14="http://schemas.microsoft.com/office/powerpoint/2010/main" val="816666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Eligibility </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32</a:t>
            </a:fld>
            <a:endParaRPr lang="uk-UA" dirty="0"/>
          </a:p>
        </p:txBody>
      </p:sp>
      <p:sp>
        <p:nvSpPr>
          <p:cNvPr id="5" name="Text Placeholder 4"/>
          <p:cNvSpPr>
            <a:spLocks noGrp="1"/>
          </p:cNvSpPr>
          <p:nvPr>
            <p:ph type="body" sz="quarter" idx="13"/>
          </p:nvPr>
        </p:nvSpPr>
        <p:spPr>
          <a:xfrm>
            <a:off x="1322173" y="1487055"/>
            <a:ext cx="9638269" cy="4688458"/>
          </a:xfrm>
        </p:spPr>
        <p:txBody>
          <a:bodyPr>
            <a:normAutofit fontScale="92500" lnSpcReduction="10000"/>
          </a:bodyPr>
          <a:lstStyle/>
          <a:p>
            <a:pPr marL="342900" indent="-342900">
              <a:buFont typeface="Arial" panose="020B0604020202020204" pitchFamily="34" charset="0"/>
              <a:buChar char="•"/>
            </a:pPr>
            <a:r>
              <a:rPr lang="en-US" dirty="0"/>
              <a:t>60 years of age or older</a:t>
            </a:r>
          </a:p>
          <a:p>
            <a:pPr marL="342900" indent="-342900">
              <a:buFont typeface="Arial" panose="020B0604020202020204" pitchFamily="34" charset="0"/>
              <a:buChar char="•"/>
            </a:pPr>
            <a:r>
              <a:rPr lang="en-US" dirty="0"/>
              <a:t>A victim of one or more of the following types of abuse (physical, sexual, psychological, financial, neglect) or is at risk for experiencing abuse</a:t>
            </a:r>
          </a:p>
          <a:p>
            <a:pPr marL="342900" indent="-342900">
              <a:buFont typeface="Arial" panose="020B0604020202020204" pitchFamily="34" charset="0"/>
              <a:buChar char="•"/>
            </a:pPr>
            <a:r>
              <a:rPr lang="en-US" dirty="0"/>
              <a:t>Referred by an agency or program</a:t>
            </a:r>
          </a:p>
          <a:p>
            <a:pPr marL="342900" indent="-342900">
              <a:buFont typeface="Arial" panose="020B0604020202020204" pitchFamily="34" charset="0"/>
              <a:buChar char="•"/>
            </a:pPr>
            <a:r>
              <a:rPr lang="en-US" dirty="0"/>
              <a:t>Willing to be placed in temporary shelter</a:t>
            </a:r>
          </a:p>
          <a:p>
            <a:pPr marL="342900" indent="-342900">
              <a:buFont typeface="Arial" panose="020B0604020202020204" pitchFamily="34" charset="0"/>
              <a:buChar char="•"/>
            </a:pPr>
            <a:r>
              <a:rPr lang="en-US" dirty="0"/>
              <a:t>Agree to not contact abuser during shelter </a:t>
            </a:r>
            <a:r>
              <a:rPr lang="en-US" dirty="0" smtClean="0"/>
              <a:t>stay</a:t>
            </a:r>
          </a:p>
          <a:p>
            <a:endParaRPr lang="en-US" dirty="0" smtClean="0"/>
          </a:p>
          <a:p>
            <a:r>
              <a:rPr lang="en-US" dirty="0" smtClean="0"/>
              <a:t>Referrals accepted from </a:t>
            </a:r>
            <a:r>
              <a:rPr lang="en-US" dirty="0"/>
              <a:t>Maryland, Washington DC and Northern Virginia</a:t>
            </a:r>
          </a:p>
          <a:p>
            <a:pPr marL="342900" indent="-342900">
              <a:buFont typeface="Arial" panose="020B0604020202020204" pitchFamily="34" charset="0"/>
              <a:buChar char="•"/>
            </a:pPr>
            <a:endParaRPr lang="en-US" dirty="0"/>
          </a:p>
          <a:p>
            <a:r>
              <a:rPr lang="en-US" dirty="0" smtClean="0"/>
              <a:t>Please </a:t>
            </a:r>
            <a:r>
              <a:rPr lang="en-US" dirty="0"/>
              <a:t>note:</a:t>
            </a:r>
          </a:p>
          <a:p>
            <a:r>
              <a:rPr lang="en-US" dirty="0"/>
              <a:t>**</a:t>
            </a:r>
            <a:r>
              <a:rPr lang="en-US" dirty="0" err="1"/>
              <a:t>ElderSAFE</a:t>
            </a:r>
            <a:r>
              <a:rPr lang="en-US" dirty="0"/>
              <a:t> will accept clients without insurance</a:t>
            </a:r>
          </a:p>
          <a:p>
            <a:r>
              <a:rPr lang="en-US" dirty="0"/>
              <a:t>**Self neglect and homeless cases are not accepted</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389688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in Shelter</a:t>
            </a:r>
            <a:endParaRPr lang="en-US"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864AF3-807A-0B45-8A11-3F9697D53283}" type="slidenum">
              <a:rPr kumimoji="0" lang="uk-UA" sz="800" b="1" i="0" u="none" strike="noStrike" kern="1200" cap="none" spc="100" normalizeH="0" baseline="0" noProof="0" smtClean="0">
                <a:ln>
                  <a:noFill/>
                </a:ln>
                <a:solidFill>
                  <a:srgbClr val="003057"/>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uk-UA" sz="800" b="1" i="0" u="none" strike="noStrike" kern="1200" cap="none" spc="100" normalizeH="0" baseline="0" noProof="0" dirty="0">
              <a:ln>
                <a:noFill/>
              </a:ln>
              <a:solidFill>
                <a:srgbClr val="003057"/>
              </a:solidFill>
              <a:effectLst/>
              <a:uLnTx/>
              <a:uFillTx/>
              <a:latin typeface="Arial" charset="0"/>
              <a:cs typeface="Arial" charset="0"/>
            </a:endParaRPr>
          </a:p>
        </p:txBody>
      </p:sp>
      <p:sp>
        <p:nvSpPr>
          <p:cNvPr id="4" name="Text Placeholder 3"/>
          <p:cNvSpPr>
            <a:spLocks noGrp="1"/>
          </p:cNvSpPr>
          <p:nvPr>
            <p:ph type="body" sz="quarter" idx="13"/>
          </p:nvPr>
        </p:nvSpPr>
        <p:spPr>
          <a:xfrm>
            <a:off x="848176" y="1597891"/>
            <a:ext cx="5418762" cy="3909816"/>
          </a:xfrm>
        </p:spPr>
        <p:txBody>
          <a:bodyPr>
            <a:normAutofit lnSpcReduction="10000"/>
          </a:bodyPr>
          <a:lstStyle/>
          <a:p>
            <a:pPr marL="342900" indent="-342900">
              <a:buFont typeface="Arial" panose="020B0604020202020204" pitchFamily="34" charset="0"/>
              <a:buChar char="•"/>
            </a:pPr>
            <a:r>
              <a:rPr lang="en-US" dirty="0"/>
              <a:t>Medical </a:t>
            </a:r>
          </a:p>
          <a:p>
            <a:pPr marL="342900" indent="-342900">
              <a:buFont typeface="Arial" panose="020B0604020202020204" pitchFamily="34" charset="0"/>
              <a:buChar char="•"/>
            </a:pPr>
            <a:r>
              <a:rPr lang="en-US" dirty="0"/>
              <a:t>Psychological </a:t>
            </a:r>
          </a:p>
          <a:p>
            <a:pPr marL="342900" indent="-342900">
              <a:buFont typeface="Arial" panose="020B0604020202020204" pitchFamily="34" charset="0"/>
              <a:buChar char="•"/>
            </a:pPr>
            <a:r>
              <a:rPr lang="en-US" dirty="0"/>
              <a:t>Physical, occupational and/or speech therapy</a:t>
            </a:r>
          </a:p>
          <a:p>
            <a:pPr marL="342900" indent="-342900">
              <a:buFont typeface="Arial" panose="020B0604020202020204" pitchFamily="34" charset="0"/>
              <a:buChar char="•"/>
            </a:pPr>
            <a:r>
              <a:rPr lang="en-US" dirty="0"/>
              <a:t>Spiritual support</a:t>
            </a:r>
          </a:p>
          <a:p>
            <a:pPr marL="342900" indent="-342900">
              <a:buFont typeface="Arial" panose="020B0604020202020204" pitchFamily="34" charset="0"/>
              <a:buChar char="•"/>
            </a:pPr>
            <a:r>
              <a:rPr lang="en-US" dirty="0"/>
              <a:t>Social Services (safe discharge)</a:t>
            </a:r>
          </a:p>
          <a:p>
            <a:pPr marL="342900" indent="-342900">
              <a:buFont typeface="Arial" panose="020B0604020202020204" pitchFamily="34" charset="0"/>
              <a:buChar char="•"/>
            </a:pPr>
            <a:r>
              <a:rPr lang="en-US" dirty="0"/>
              <a:t>Legal referrals</a:t>
            </a:r>
          </a:p>
          <a:p>
            <a:pPr marL="342900" indent="-342900">
              <a:buFont typeface="Arial" panose="020B0604020202020204" pitchFamily="34" charset="0"/>
              <a:buChar char="•"/>
            </a:pPr>
            <a:r>
              <a:rPr lang="en-US" dirty="0"/>
              <a:t>Specialized trauma therapy</a:t>
            </a:r>
          </a:p>
          <a:p>
            <a:pPr marL="342900" indent="-342900">
              <a:buFont typeface="Arial" panose="020B0604020202020204" pitchFamily="34" charset="0"/>
              <a:buChar char="•"/>
            </a:pPr>
            <a:r>
              <a:rPr lang="en-US" dirty="0"/>
              <a:t>Holistic therapy program</a:t>
            </a:r>
          </a:p>
          <a:p>
            <a:endParaRPr lang="en-US" dirty="0"/>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smtClean="0">
                <a:ln>
                  <a:noFill/>
                </a:ln>
                <a:solidFill>
                  <a:srgbClr val="003057"/>
                </a:solidFill>
                <a:effectLst/>
                <a:uLnTx/>
                <a:uFillTx/>
                <a:latin typeface="Arial" charset="0"/>
                <a:cs typeface="Arial" charset="0"/>
              </a:rPr>
              <a:t>   |  CHARLES E. SMITH LIFE COMMUNITIES </a:t>
            </a:r>
            <a:endParaRPr kumimoji="0" lang="en-US" sz="800" b="1" i="0" u="none" strike="noStrike" kern="1200" cap="none" spc="100" normalizeH="0" baseline="0" noProof="0" dirty="0">
              <a:ln>
                <a:noFill/>
              </a:ln>
              <a:solidFill>
                <a:srgbClr val="003057"/>
              </a:solidFill>
              <a:effectLst/>
              <a:uLnTx/>
              <a:uFillTx/>
              <a:latin typeface="Arial" charset="0"/>
              <a:cs typeface="Arial" charset="0"/>
            </a:endParaRPr>
          </a:p>
        </p:txBody>
      </p:sp>
      <p:pic>
        <p:nvPicPr>
          <p:cNvPr id="8" name="Picture 7"/>
          <p:cNvPicPr>
            <a:picLocks noChangeAspect="1"/>
          </p:cNvPicPr>
          <p:nvPr/>
        </p:nvPicPr>
        <p:blipFill>
          <a:blip r:embed="rId2"/>
          <a:stretch>
            <a:fillRect/>
          </a:stretch>
        </p:blipFill>
        <p:spPr>
          <a:xfrm>
            <a:off x="6792519" y="1270768"/>
            <a:ext cx="4467214" cy="4093497"/>
          </a:xfrm>
          <a:prstGeom prst="rect">
            <a:avLst/>
          </a:prstGeom>
        </p:spPr>
      </p:pic>
    </p:spTree>
    <p:extLst>
      <p:ext uri="{BB962C8B-B14F-4D97-AF65-F5344CB8AC3E}">
        <p14:creationId xmlns:p14="http://schemas.microsoft.com/office/powerpoint/2010/main" val="2274445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#1 </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34</a:t>
            </a:fld>
            <a:endParaRPr lang="uk-UA" dirty="0"/>
          </a:p>
        </p:txBody>
      </p:sp>
      <p:sp>
        <p:nvSpPr>
          <p:cNvPr id="5" name="Text Placeholder 4"/>
          <p:cNvSpPr>
            <a:spLocks noGrp="1"/>
          </p:cNvSpPr>
          <p:nvPr>
            <p:ph type="body" sz="quarter" idx="13"/>
          </p:nvPr>
        </p:nvSpPr>
        <p:spPr>
          <a:xfrm>
            <a:off x="561860" y="1417834"/>
            <a:ext cx="11182121" cy="4641443"/>
          </a:xfrm>
        </p:spPr>
        <p:txBody>
          <a:bodyPr>
            <a:normAutofit/>
          </a:bodyPr>
          <a:lstStyle/>
          <a:p>
            <a:r>
              <a:rPr lang="en-US" dirty="0" smtClean="0"/>
              <a:t>You begin working with Burt, who has Parkinson’s and is recently widowed. Burt’s grandson recently moved in with him. Burt is very happy to not be alone. </a:t>
            </a:r>
          </a:p>
          <a:p>
            <a:r>
              <a:rPr lang="en-US" dirty="0" smtClean="0"/>
              <a:t>A </a:t>
            </a:r>
            <a:r>
              <a:rPr lang="en-US" dirty="0"/>
              <a:t>few </a:t>
            </a:r>
            <a:r>
              <a:rPr lang="en-US" dirty="0" smtClean="0"/>
              <a:t>weeks </a:t>
            </a:r>
            <a:r>
              <a:rPr lang="en-US" dirty="0"/>
              <a:t>after his grandson moved in, Burt begins missing </a:t>
            </a:r>
            <a:r>
              <a:rPr lang="en-US" dirty="0" smtClean="0"/>
              <a:t>medical and therapy appointments. </a:t>
            </a:r>
            <a:r>
              <a:rPr lang="en-US" dirty="0"/>
              <a:t>He says that his grandson had planned to take him but then got too busy. Burt says it’s okay, he appreciates the help that he does get. </a:t>
            </a:r>
          </a:p>
          <a:p>
            <a:r>
              <a:rPr lang="en-US" dirty="0"/>
              <a:t>Burt mentions that his grandson’s girlfriend has also moved in to the house. He says he doesn’t mind. “Sometimes things can be difficult. They do some things I don’t like,” says Burt. </a:t>
            </a:r>
          </a:p>
          <a:p>
            <a:r>
              <a:rPr lang="en-US" dirty="0"/>
              <a:t>You find out that Burt’s grandson has fired </a:t>
            </a:r>
            <a:r>
              <a:rPr lang="en-US" dirty="0" smtClean="0"/>
              <a:t>his </a:t>
            </a:r>
            <a:r>
              <a:rPr lang="en-US" dirty="0"/>
              <a:t>home health aide. When you call to check in, Burt is unavailable. His grandson assures you that he and his girlfriend can handle Burt’s care. They don’t need any extra help. </a:t>
            </a:r>
            <a:r>
              <a:rPr lang="en-US" dirty="0" smtClean="0"/>
              <a:t>You are told you’re support is no longer needed. </a:t>
            </a:r>
            <a:endParaRPr lang="en-US" dirty="0"/>
          </a:p>
          <a:p>
            <a:endParaRPr lang="en-US" dirty="0"/>
          </a:p>
        </p:txBody>
      </p:sp>
    </p:spTree>
    <p:extLst>
      <p:ext uri="{BB962C8B-B14F-4D97-AF65-F5344CB8AC3E}">
        <p14:creationId xmlns:p14="http://schemas.microsoft.com/office/powerpoint/2010/main" val="3280256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#1 – Red Flags </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35</a:t>
            </a:fld>
            <a:endParaRPr lang="uk-UA" dirty="0"/>
          </a:p>
        </p:txBody>
      </p:sp>
      <p:sp>
        <p:nvSpPr>
          <p:cNvPr id="5" name="Text Placeholder 4"/>
          <p:cNvSpPr>
            <a:spLocks noGrp="1"/>
          </p:cNvSpPr>
          <p:nvPr>
            <p:ph type="body" sz="quarter" idx="13"/>
          </p:nvPr>
        </p:nvSpPr>
        <p:spPr>
          <a:xfrm>
            <a:off x="561860" y="1417834"/>
            <a:ext cx="11182121" cy="4641443"/>
          </a:xfrm>
        </p:spPr>
        <p:txBody>
          <a:bodyPr>
            <a:normAutofit/>
          </a:bodyPr>
          <a:lstStyle/>
          <a:p>
            <a:r>
              <a:rPr lang="en-US" dirty="0" smtClean="0"/>
              <a:t>You begin working with Burt, who has Parkinson’s and is </a:t>
            </a:r>
            <a:r>
              <a:rPr lang="en-US" dirty="0" smtClean="0">
                <a:solidFill>
                  <a:srgbClr val="FF0000"/>
                </a:solidFill>
              </a:rPr>
              <a:t>recently widowed</a:t>
            </a:r>
            <a:r>
              <a:rPr lang="en-US" dirty="0" smtClean="0"/>
              <a:t>. Burt’s grandson recently moved in with him. Burt is very happy to not be alone. </a:t>
            </a:r>
          </a:p>
          <a:p>
            <a:r>
              <a:rPr lang="en-US" dirty="0" smtClean="0"/>
              <a:t>A </a:t>
            </a:r>
            <a:r>
              <a:rPr lang="en-US" dirty="0"/>
              <a:t>few </a:t>
            </a:r>
            <a:r>
              <a:rPr lang="en-US" dirty="0" smtClean="0"/>
              <a:t>weeks </a:t>
            </a:r>
            <a:r>
              <a:rPr lang="en-US" dirty="0"/>
              <a:t>after his grandson moved in, Burt begins </a:t>
            </a:r>
            <a:r>
              <a:rPr lang="en-US" dirty="0">
                <a:solidFill>
                  <a:srgbClr val="FF0000"/>
                </a:solidFill>
              </a:rPr>
              <a:t>missing </a:t>
            </a:r>
            <a:r>
              <a:rPr lang="en-US" dirty="0" smtClean="0">
                <a:solidFill>
                  <a:srgbClr val="FF0000"/>
                </a:solidFill>
              </a:rPr>
              <a:t>medical and therapy appointments</a:t>
            </a:r>
            <a:r>
              <a:rPr lang="en-US" dirty="0" smtClean="0"/>
              <a:t>. </a:t>
            </a:r>
            <a:r>
              <a:rPr lang="en-US" dirty="0"/>
              <a:t>He says that his grandson had planned to take him but then got too busy. Burt says it’s okay, he appreciates the help that he does get. </a:t>
            </a:r>
          </a:p>
          <a:p>
            <a:r>
              <a:rPr lang="en-US" dirty="0"/>
              <a:t>Burt mentions that his grandson’s </a:t>
            </a:r>
            <a:r>
              <a:rPr lang="en-US" dirty="0">
                <a:solidFill>
                  <a:srgbClr val="FF0000"/>
                </a:solidFill>
              </a:rPr>
              <a:t>girlfriend has also moved in </a:t>
            </a:r>
            <a:r>
              <a:rPr lang="en-US" dirty="0"/>
              <a:t>to the house. He says he doesn’t mind. “</a:t>
            </a:r>
            <a:r>
              <a:rPr lang="en-US" dirty="0">
                <a:solidFill>
                  <a:srgbClr val="FF0000"/>
                </a:solidFill>
              </a:rPr>
              <a:t>Sometimes things can be difficult. They do some things I don’t like</a:t>
            </a:r>
            <a:r>
              <a:rPr lang="en-US" dirty="0"/>
              <a:t>,” says Burt. </a:t>
            </a:r>
          </a:p>
          <a:p>
            <a:r>
              <a:rPr lang="en-US" dirty="0"/>
              <a:t>You find out that Burt’s grandson has </a:t>
            </a:r>
            <a:r>
              <a:rPr lang="en-US" dirty="0">
                <a:solidFill>
                  <a:srgbClr val="FF0000"/>
                </a:solidFill>
              </a:rPr>
              <a:t>fired </a:t>
            </a:r>
            <a:r>
              <a:rPr lang="en-US" dirty="0" smtClean="0">
                <a:solidFill>
                  <a:srgbClr val="FF0000"/>
                </a:solidFill>
              </a:rPr>
              <a:t>his </a:t>
            </a:r>
            <a:r>
              <a:rPr lang="en-US" dirty="0">
                <a:solidFill>
                  <a:srgbClr val="FF0000"/>
                </a:solidFill>
              </a:rPr>
              <a:t>home health aide</a:t>
            </a:r>
            <a:r>
              <a:rPr lang="en-US" dirty="0"/>
              <a:t>. When you call to check in, </a:t>
            </a:r>
            <a:r>
              <a:rPr lang="en-US" dirty="0">
                <a:solidFill>
                  <a:srgbClr val="FF0000"/>
                </a:solidFill>
              </a:rPr>
              <a:t>Burt is unavailable</a:t>
            </a:r>
            <a:r>
              <a:rPr lang="en-US" dirty="0"/>
              <a:t>. His grandson assures you that he and his girlfriend can handle Burt’s care. They don’t need any extra help. </a:t>
            </a:r>
            <a:r>
              <a:rPr lang="en-US" dirty="0" smtClean="0"/>
              <a:t>You are told you’re support is no longer needed. </a:t>
            </a:r>
            <a:endParaRPr lang="en-US" dirty="0"/>
          </a:p>
          <a:p>
            <a:endParaRPr lang="en-US" dirty="0"/>
          </a:p>
        </p:txBody>
      </p:sp>
    </p:spTree>
    <p:extLst>
      <p:ext uri="{BB962C8B-B14F-4D97-AF65-F5344CB8AC3E}">
        <p14:creationId xmlns:p14="http://schemas.microsoft.com/office/powerpoint/2010/main" val="1890237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#2</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36</a:t>
            </a:fld>
            <a:endParaRPr lang="uk-UA" dirty="0"/>
          </a:p>
        </p:txBody>
      </p:sp>
      <p:sp>
        <p:nvSpPr>
          <p:cNvPr id="5" name="Text Placeholder 4"/>
          <p:cNvSpPr>
            <a:spLocks noGrp="1"/>
          </p:cNvSpPr>
          <p:nvPr>
            <p:ph type="body" sz="quarter" idx="13"/>
          </p:nvPr>
        </p:nvSpPr>
        <p:spPr>
          <a:xfrm>
            <a:off x="756008" y="1589930"/>
            <a:ext cx="10844754" cy="4634599"/>
          </a:xfrm>
        </p:spPr>
        <p:txBody>
          <a:bodyPr>
            <a:normAutofit/>
          </a:bodyPr>
          <a:lstStyle/>
          <a:p>
            <a:r>
              <a:rPr lang="en-US" dirty="0" smtClean="0"/>
              <a:t>You begin working with Ahmed, an 80 year old man receiving hospice care at home. </a:t>
            </a:r>
          </a:p>
          <a:p>
            <a:r>
              <a:rPr lang="en-US" dirty="0" smtClean="0"/>
              <a:t>Ahmed has been married to Samira for 50 years. Samira is his primary caregiver. </a:t>
            </a:r>
          </a:p>
          <a:p>
            <a:r>
              <a:rPr lang="en-US" dirty="0" smtClean="0"/>
              <a:t>Samira frequently </a:t>
            </a:r>
            <a:r>
              <a:rPr lang="en-US" dirty="0"/>
              <a:t>complains to you that she is overwhelmed and feels </a:t>
            </a:r>
            <a:r>
              <a:rPr lang="en-US" dirty="0" smtClean="0"/>
              <a:t>burnt-out. She often complains and makes fun of Ahmed right in front of him. </a:t>
            </a:r>
          </a:p>
          <a:p>
            <a:r>
              <a:rPr lang="en-US" dirty="0" smtClean="0"/>
              <a:t>During </a:t>
            </a:r>
            <a:r>
              <a:rPr lang="en-US" dirty="0"/>
              <a:t>one of your visits, you observed her shouting at </a:t>
            </a:r>
            <a:r>
              <a:rPr lang="en-US" dirty="0" smtClean="0"/>
              <a:t>Ahmed, </a:t>
            </a:r>
            <a:r>
              <a:rPr lang="en-US" dirty="0"/>
              <a:t>and she proceeded to slap </a:t>
            </a:r>
            <a:r>
              <a:rPr lang="en-US" dirty="0" smtClean="0"/>
              <a:t>him. </a:t>
            </a:r>
            <a:r>
              <a:rPr lang="en-US" dirty="0"/>
              <a:t>She explained to you that this is the only thing she can do these days to calm him down and get him to listen.</a:t>
            </a:r>
          </a:p>
        </p:txBody>
      </p:sp>
    </p:spTree>
    <p:extLst>
      <p:ext uri="{BB962C8B-B14F-4D97-AF65-F5344CB8AC3E}">
        <p14:creationId xmlns:p14="http://schemas.microsoft.com/office/powerpoint/2010/main" val="3701579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#3</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37</a:t>
            </a:fld>
            <a:endParaRPr lang="uk-UA" dirty="0"/>
          </a:p>
        </p:txBody>
      </p:sp>
      <p:sp>
        <p:nvSpPr>
          <p:cNvPr id="5" name="Text Placeholder 4"/>
          <p:cNvSpPr>
            <a:spLocks noGrp="1"/>
          </p:cNvSpPr>
          <p:nvPr>
            <p:ph type="body" sz="quarter" idx="13"/>
          </p:nvPr>
        </p:nvSpPr>
        <p:spPr>
          <a:xfrm>
            <a:off x="981894" y="1432352"/>
            <a:ext cx="10371906" cy="4582857"/>
          </a:xfrm>
        </p:spPr>
        <p:txBody>
          <a:bodyPr/>
          <a:lstStyle/>
          <a:p>
            <a:r>
              <a:rPr lang="en-US" dirty="0" smtClean="0"/>
              <a:t>You work with Maria, a kind older Salvadorian woman, living in a nursing home. Maria speaks very little English. Maria is often frustrated that no one in the facility speaks Spanish. They rarely bring in interpreters or use a language line. </a:t>
            </a:r>
          </a:p>
          <a:p>
            <a:endParaRPr lang="en-US" dirty="0"/>
          </a:p>
          <a:p>
            <a:r>
              <a:rPr lang="en-US" dirty="0" smtClean="0"/>
              <a:t>The last few times you have visited, Maria has been in the same clothes – with old food caked onto her shirt. </a:t>
            </a:r>
          </a:p>
          <a:p>
            <a:endParaRPr lang="en-US" dirty="0"/>
          </a:p>
          <a:p>
            <a:r>
              <a:rPr lang="en-US" dirty="0" smtClean="0"/>
              <a:t>Since you began working with Maria, she </a:t>
            </a:r>
            <a:r>
              <a:rPr lang="en-US" dirty="0" smtClean="0"/>
              <a:t>has gotten much quieter. When she does talk to you, she is very agitated – even rude. Lately she has been refusing to take part in activities or leave her room for meals. </a:t>
            </a:r>
            <a:endParaRPr lang="en-US" dirty="0"/>
          </a:p>
        </p:txBody>
      </p:sp>
    </p:spTree>
    <p:extLst>
      <p:ext uri="{BB962C8B-B14F-4D97-AF65-F5344CB8AC3E}">
        <p14:creationId xmlns:p14="http://schemas.microsoft.com/office/powerpoint/2010/main" val="1229876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38</a:t>
            </a:fld>
            <a:endParaRPr lang="uk-UA" dirty="0"/>
          </a:p>
        </p:txBody>
      </p:sp>
      <p:pic>
        <p:nvPicPr>
          <p:cNvPr id="7" name="Picture 6"/>
          <p:cNvPicPr>
            <a:picLocks noChangeAspect="1"/>
          </p:cNvPicPr>
          <p:nvPr/>
        </p:nvPicPr>
        <p:blipFill>
          <a:blip r:embed="rId2"/>
          <a:stretch>
            <a:fillRect/>
          </a:stretch>
        </p:blipFill>
        <p:spPr>
          <a:xfrm>
            <a:off x="1443210" y="1542361"/>
            <a:ext cx="9525000" cy="4133850"/>
          </a:xfrm>
          <a:prstGeom prst="rect">
            <a:avLst/>
          </a:prstGeom>
        </p:spPr>
      </p:pic>
    </p:spTree>
    <p:extLst>
      <p:ext uri="{BB962C8B-B14F-4D97-AF65-F5344CB8AC3E}">
        <p14:creationId xmlns:p14="http://schemas.microsoft.com/office/powerpoint/2010/main" val="9224143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ElderSAFE</a:t>
            </a:r>
            <a:r>
              <a:rPr lang="en-US" dirty="0" smtClean="0"/>
              <a:t> Contacts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39</a:t>
            </a:fld>
            <a:endParaRPr lang="uk-UA" dirty="0"/>
          </a:p>
        </p:txBody>
      </p:sp>
      <p:sp>
        <p:nvSpPr>
          <p:cNvPr id="5" name="Text Placeholder 4"/>
          <p:cNvSpPr>
            <a:spLocks noGrp="1"/>
          </p:cNvSpPr>
          <p:nvPr>
            <p:ph type="body" sz="quarter" idx="13"/>
          </p:nvPr>
        </p:nvSpPr>
        <p:spPr>
          <a:xfrm>
            <a:off x="756008" y="1417834"/>
            <a:ext cx="10597792" cy="4668930"/>
          </a:xfrm>
        </p:spPr>
        <p:txBody>
          <a:bodyPr numCol="2">
            <a:normAutofit/>
          </a:bodyPr>
          <a:lstStyle/>
          <a:p>
            <a:r>
              <a:rPr lang="en-US" dirty="0"/>
              <a:t>Tovah Kasdin, J.D.</a:t>
            </a:r>
          </a:p>
          <a:p>
            <a:r>
              <a:rPr lang="en-US" dirty="0" smtClean="0"/>
              <a:t>Director</a:t>
            </a:r>
          </a:p>
          <a:p>
            <a:r>
              <a:rPr lang="en-US" dirty="0" smtClean="0"/>
              <a:t>301-770-8494</a:t>
            </a:r>
            <a:endParaRPr lang="en-US" dirty="0"/>
          </a:p>
          <a:p>
            <a:r>
              <a:rPr lang="en-US" dirty="0"/>
              <a:t>kasdin@ceslc.org</a:t>
            </a:r>
          </a:p>
          <a:p>
            <a:endParaRPr lang="en-US" dirty="0"/>
          </a:p>
          <a:p>
            <a:r>
              <a:rPr lang="en-US" dirty="0"/>
              <a:t>KerryAnn Aleibar, LCSW-C</a:t>
            </a:r>
          </a:p>
          <a:p>
            <a:r>
              <a:rPr lang="en-US" dirty="0"/>
              <a:t>Program </a:t>
            </a:r>
            <a:r>
              <a:rPr lang="en-US" dirty="0" smtClean="0"/>
              <a:t>Manager</a:t>
            </a:r>
          </a:p>
          <a:p>
            <a:r>
              <a:rPr lang="en-US" dirty="0" smtClean="0"/>
              <a:t>301-816-5045</a:t>
            </a:r>
            <a:endParaRPr lang="en-US" dirty="0"/>
          </a:p>
          <a:p>
            <a:r>
              <a:rPr lang="en-US" dirty="0" smtClean="0"/>
              <a:t>aleibar@ceslc.org</a:t>
            </a:r>
            <a:endParaRPr lang="en-US" dirty="0"/>
          </a:p>
          <a:p>
            <a:endParaRPr lang="en-US" dirty="0" smtClean="0"/>
          </a:p>
          <a:p>
            <a:r>
              <a:rPr lang="en-US" dirty="0" smtClean="0"/>
              <a:t>Sydney Palinkas, LGSW</a:t>
            </a:r>
          </a:p>
          <a:p>
            <a:r>
              <a:rPr lang="en-US" dirty="0" smtClean="0"/>
              <a:t>Community Educator</a:t>
            </a:r>
          </a:p>
          <a:p>
            <a:r>
              <a:rPr lang="en-US" dirty="0" smtClean="0"/>
              <a:t>301-770-8365</a:t>
            </a:r>
          </a:p>
          <a:p>
            <a:r>
              <a:rPr lang="en-US" dirty="0"/>
              <a:t>p</a:t>
            </a:r>
            <a:r>
              <a:rPr lang="en-US" dirty="0" smtClean="0"/>
              <a:t>alinkas@ceslc.org</a:t>
            </a:r>
            <a:endParaRPr lang="en-US" dirty="0"/>
          </a:p>
          <a:p>
            <a:endParaRPr lang="en-US" dirty="0" smtClean="0"/>
          </a:p>
          <a:p>
            <a:r>
              <a:rPr lang="en-US" dirty="0" smtClean="0"/>
              <a:t>Language Accessible Helpline: </a:t>
            </a:r>
          </a:p>
          <a:p>
            <a:r>
              <a:rPr lang="en-US" dirty="0" smtClean="0"/>
              <a:t>301-816-5099 </a:t>
            </a:r>
            <a:r>
              <a:rPr lang="en-US" dirty="0"/>
              <a:t>(Mon-Fri 9am-5pm)</a:t>
            </a:r>
          </a:p>
          <a:p>
            <a:r>
              <a:rPr lang="en-US" dirty="0"/>
              <a:t>Website: www.smithlifecommunities.org</a:t>
            </a:r>
          </a:p>
          <a:p>
            <a:endParaRPr lang="en-US" dirty="0"/>
          </a:p>
        </p:txBody>
      </p:sp>
    </p:spTree>
    <p:extLst>
      <p:ext uri="{BB962C8B-B14F-4D97-AF65-F5344CB8AC3E}">
        <p14:creationId xmlns:p14="http://schemas.microsoft.com/office/powerpoint/2010/main" val="2857982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4</a:t>
            </a:fld>
            <a:endParaRPr lang="uk-UA" dirty="0"/>
          </a:p>
        </p:txBody>
      </p:sp>
      <p:sp>
        <p:nvSpPr>
          <p:cNvPr id="5" name="Text Placeholder 4"/>
          <p:cNvSpPr>
            <a:spLocks noGrp="1"/>
          </p:cNvSpPr>
          <p:nvPr>
            <p:ph type="body" sz="quarter" idx="13"/>
          </p:nvPr>
        </p:nvSpPr>
        <p:spPr>
          <a:xfrm>
            <a:off x="539827" y="802265"/>
            <a:ext cx="11071951" cy="4651084"/>
          </a:xfrm>
        </p:spPr>
        <p:txBody>
          <a:bodyPr>
            <a:noAutofit/>
          </a:bodyPr>
          <a:lstStyle/>
          <a:p>
            <a:r>
              <a:rPr lang="en-US" sz="2800" b="1" dirty="0" smtClean="0"/>
              <a:t>Emotional Loneliness</a:t>
            </a:r>
            <a:r>
              <a:rPr lang="en-US" sz="2800" dirty="0" smtClean="0"/>
              <a:t>: Feeling the lack of close, intimate relationships.</a:t>
            </a:r>
          </a:p>
          <a:p>
            <a:endParaRPr lang="en-US" sz="2800" dirty="0"/>
          </a:p>
          <a:p>
            <a:r>
              <a:rPr lang="en-US" sz="2800" b="1" dirty="0" smtClean="0"/>
              <a:t>Social Loneliness: </a:t>
            </a:r>
            <a:r>
              <a:rPr lang="en-US" sz="2800" dirty="0"/>
              <a:t>Feeling a lack of </a:t>
            </a:r>
            <a:r>
              <a:rPr lang="en-US" sz="2800" dirty="0" smtClean="0"/>
              <a:t>contact </a:t>
            </a:r>
            <a:r>
              <a:rPr lang="en-US" sz="2800" dirty="0"/>
              <a:t>with family members, friends, neighbors or other community </a:t>
            </a:r>
            <a:r>
              <a:rPr lang="en-US" sz="2800" dirty="0" smtClean="0"/>
              <a:t>members.</a:t>
            </a:r>
          </a:p>
          <a:p>
            <a:endParaRPr lang="en-US" sz="2800" b="1" dirty="0"/>
          </a:p>
          <a:p>
            <a:r>
              <a:rPr lang="en-US" sz="2800" b="1" dirty="0" smtClean="0"/>
              <a:t>Collective Loneliness: </a:t>
            </a:r>
            <a:r>
              <a:rPr lang="en-US" sz="2800" dirty="0" smtClean="0"/>
              <a:t>Not feeling valued by the larger society.</a:t>
            </a:r>
          </a:p>
          <a:p>
            <a:endParaRPr lang="en-US" sz="2800" b="1" dirty="0" smtClean="0"/>
          </a:p>
          <a:p>
            <a:r>
              <a:rPr lang="en-US" sz="2800" b="1" dirty="0" smtClean="0"/>
              <a:t>Existential Loneliness: </a:t>
            </a:r>
            <a:r>
              <a:rPr lang="en-US" sz="2800" dirty="0" smtClean="0"/>
              <a:t>The sense that one’s life lacks meaning or purpose.</a:t>
            </a:r>
            <a:endParaRPr lang="en-US" sz="2800" b="1" dirty="0"/>
          </a:p>
        </p:txBody>
      </p:sp>
    </p:spTree>
    <p:extLst>
      <p:ext uri="{BB962C8B-B14F-4D97-AF65-F5344CB8AC3E}">
        <p14:creationId xmlns:p14="http://schemas.microsoft.com/office/powerpoint/2010/main" val="978782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7241"/>
          </a:xfrm>
        </p:spPr>
        <p:txBody>
          <a:bodyPr>
            <a:normAutofit fontScale="90000"/>
          </a:bodyPr>
          <a:lstStyle/>
          <a:p>
            <a:r>
              <a:rPr lang="en-US" dirty="0" smtClean="0"/>
              <a:t>References</a:t>
            </a:r>
            <a:endParaRPr lang="en-US" sz="3600"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40</a:t>
            </a:fld>
            <a:endParaRPr lang="uk-UA" dirty="0"/>
          </a:p>
        </p:txBody>
      </p:sp>
      <p:sp>
        <p:nvSpPr>
          <p:cNvPr id="5" name="Text Placeholder 4"/>
          <p:cNvSpPr>
            <a:spLocks noGrp="1"/>
          </p:cNvSpPr>
          <p:nvPr>
            <p:ph type="body" sz="quarter" idx="13"/>
          </p:nvPr>
        </p:nvSpPr>
        <p:spPr>
          <a:xfrm>
            <a:off x="580768" y="892366"/>
            <a:ext cx="11331146" cy="5310130"/>
          </a:xfrm>
        </p:spPr>
        <p:txBody>
          <a:bodyPr>
            <a:noAutofit/>
          </a:bodyPr>
          <a:lstStyle/>
          <a:p>
            <a:pPr marL="457200" indent="-457200">
              <a:buFont typeface="Arial"/>
              <a:buAutoNum type="arabicPeriod"/>
            </a:pPr>
            <a:r>
              <a:rPr lang="en-US" sz="1400" dirty="0" smtClean="0">
                <a:latin typeface="Calibri" panose="020F0502020204030204" pitchFamily="34" charset="0"/>
              </a:rPr>
              <a:t>AARP. “A National Survey of Older 45 and Older: Loneliness and </a:t>
            </a:r>
            <a:r>
              <a:rPr lang="en-US" sz="1400" dirty="0">
                <a:latin typeface="Calibri" panose="020F0502020204030204" pitchFamily="34" charset="0"/>
              </a:rPr>
              <a:t>Social Connections.” 2018. https://www.aarp.org/content/dam/aarp/research/surveys_statistics/life-leisure/2018/loneliness-social-connections-2018.doi.10.26419-2Fres.00246.001.pdf</a:t>
            </a:r>
          </a:p>
          <a:p>
            <a:pPr marL="457200" indent="-457200">
              <a:buFont typeface="Arial"/>
              <a:buAutoNum type="arabicPeriod"/>
            </a:pPr>
            <a:r>
              <a:rPr lang="en-US" sz="1400" dirty="0" err="1" smtClean="0">
                <a:latin typeface="Calibri" panose="020F0502020204030204" pitchFamily="34" charset="0"/>
              </a:rPr>
              <a:t>Cacioppo</a:t>
            </a:r>
            <a:r>
              <a:rPr lang="en-US" sz="1400" dirty="0">
                <a:latin typeface="Calibri" panose="020F0502020204030204" pitchFamily="34" charset="0"/>
              </a:rPr>
              <a:t>, S., </a:t>
            </a:r>
            <a:r>
              <a:rPr lang="en-US" sz="1400" dirty="0" err="1">
                <a:latin typeface="Calibri" panose="020F0502020204030204" pitchFamily="34" charset="0"/>
              </a:rPr>
              <a:t>Grippo</a:t>
            </a:r>
            <a:r>
              <a:rPr lang="en-US" sz="1400" dirty="0">
                <a:latin typeface="Calibri" panose="020F0502020204030204" pitchFamily="34" charset="0"/>
              </a:rPr>
              <a:t>, A. J., London, S., </a:t>
            </a:r>
            <a:r>
              <a:rPr lang="en-US" sz="1400" dirty="0" err="1">
                <a:latin typeface="Calibri" panose="020F0502020204030204" pitchFamily="34" charset="0"/>
              </a:rPr>
              <a:t>Goossens</a:t>
            </a:r>
            <a:r>
              <a:rPr lang="en-US" sz="1400" dirty="0">
                <a:latin typeface="Calibri" panose="020F0502020204030204" pitchFamily="34" charset="0"/>
              </a:rPr>
              <a:t>, L., &amp; </a:t>
            </a:r>
            <a:r>
              <a:rPr lang="en-US" sz="1400" dirty="0" err="1">
                <a:latin typeface="Calibri" panose="020F0502020204030204" pitchFamily="34" charset="0"/>
              </a:rPr>
              <a:t>Cacioppo</a:t>
            </a:r>
            <a:r>
              <a:rPr lang="en-US" sz="1400" dirty="0">
                <a:latin typeface="Calibri" panose="020F0502020204030204" pitchFamily="34" charset="0"/>
              </a:rPr>
              <a:t>, J. T. (2015). Loneliness: Clinical import and interventions. Perspectives on Psychological Science, 10(2), 238–249. </a:t>
            </a:r>
            <a:r>
              <a:rPr lang="en-US" sz="1400" dirty="0">
                <a:latin typeface="Calibri" panose="020F0502020204030204" pitchFamily="34" charset="0"/>
                <a:hlinkClick r:id="rId2"/>
              </a:rPr>
              <a:t>https://doi.org/10.1177/1745691615570616</a:t>
            </a:r>
            <a:endParaRPr lang="en-US" sz="1400" dirty="0">
              <a:latin typeface="Calibri" panose="020F0502020204030204" pitchFamily="34" charset="0"/>
            </a:endParaRPr>
          </a:p>
          <a:p>
            <a:pPr marL="457200" indent="-457200">
              <a:buFont typeface="Arial"/>
              <a:buAutoNum type="arabicPeriod"/>
            </a:pPr>
            <a:r>
              <a:rPr lang="en-US" sz="1400" dirty="0">
                <a:latin typeface="Calibri" panose="020F0502020204030204" pitchFamily="34" charset="0"/>
              </a:rPr>
              <a:t>Consumer Financial Protection Bureau. (February 2019). Suspicious Activity Reports on Elder Financial Exploitation: Issues and Trends. </a:t>
            </a:r>
            <a:r>
              <a:rPr lang="en-US" sz="1400" u="sng" dirty="0">
                <a:latin typeface="Calibri" panose="020F0502020204030204" pitchFamily="34" charset="0"/>
                <a:hlinkClick r:id="rId3"/>
              </a:rPr>
              <a:t>https://files.consumerfinance.gov/f/documents/cfpb_suspicious-activity-reports-elder-financial-exploitation_report.pdf</a:t>
            </a:r>
            <a:endParaRPr lang="en-US" sz="1400" u="sng" dirty="0">
              <a:latin typeface="Calibri" panose="020F0502020204030204" pitchFamily="34" charset="0"/>
            </a:endParaRPr>
          </a:p>
          <a:p>
            <a:pPr marL="457200" indent="-457200">
              <a:buFont typeface="Arial"/>
              <a:buAutoNum type="arabicPeriod"/>
            </a:pPr>
            <a:r>
              <a:rPr lang="en-US" sz="1400" dirty="0">
                <a:latin typeface="Calibri" panose="020F0502020204030204" pitchFamily="34" charset="0"/>
              </a:rPr>
              <a:t>Dong, X.Q. (2005). Medical implications of elder abuse and neglect. Clinics in Geriatric Medicine, 21(2), 293–313. </a:t>
            </a:r>
            <a:r>
              <a:rPr lang="en-US" sz="1400" dirty="0" err="1">
                <a:latin typeface="Calibri" panose="020F0502020204030204" pitchFamily="34" charset="0"/>
              </a:rPr>
              <a:t>doi</a:t>
            </a:r>
            <a:r>
              <a:rPr lang="en-US" sz="1400" dirty="0">
                <a:latin typeface="Calibri" panose="020F0502020204030204" pitchFamily="34" charset="0"/>
              </a:rPr>
              <a:t>: http://dx.doi.org/10.1016/j.cger.2004.10.006</a:t>
            </a:r>
          </a:p>
          <a:p>
            <a:pPr marL="457200" indent="-457200">
              <a:buFont typeface="Arial"/>
              <a:buAutoNum type="arabicPeriod"/>
            </a:pPr>
            <a:r>
              <a:rPr lang="en-US" sz="1400" dirty="0" smtClean="0">
                <a:latin typeface="Calibri" panose="020F0502020204030204" pitchFamily="34" charset="0"/>
              </a:rPr>
              <a:t>Dong</a:t>
            </a:r>
            <a:r>
              <a:rPr lang="en-US" sz="1400" dirty="0">
                <a:latin typeface="Calibri" panose="020F0502020204030204" pitchFamily="34" charset="0"/>
              </a:rPr>
              <a:t>, X, Simon, M., Mendes de Leon, C., Fulmer, T., Beck, T., Hebert, L. (2009). Elder self-neglect and abuse and mortality risk in a community-dwelling population. Journal of the American Medical Association, 302(5), 517–526. </a:t>
            </a:r>
            <a:r>
              <a:rPr lang="en-US" sz="1400" dirty="0" err="1">
                <a:latin typeface="Calibri" panose="020F0502020204030204" pitchFamily="34" charset="0"/>
              </a:rPr>
              <a:t>doi</a:t>
            </a:r>
            <a:r>
              <a:rPr lang="en-US" sz="1400" dirty="0">
                <a:latin typeface="Calibri" panose="020F0502020204030204" pitchFamily="34" charset="0"/>
              </a:rPr>
              <a:t>: </a:t>
            </a:r>
            <a:r>
              <a:rPr lang="en-US" sz="1400" dirty="0" smtClean="0">
                <a:latin typeface="Calibri" panose="020F0502020204030204" pitchFamily="34" charset="0"/>
              </a:rPr>
              <a:t>10.1001/jama.2009.1109</a:t>
            </a:r>
          </a:p>
          <a:p>
            <a:pPr marL="457200" indent="-457200">
              <a:buFont typeface="Arial"/>
              <a:buAutoNum type="arabicPeriod"/>
            </a:pPr>
            <a:r>
              <a:rPr lang="en-US" sz="1400" dirty="0">
                <a:latin typeface="Calibri" panose="020F0502020204030204" pitchFamily="34" charset="0"/>
              </a:rPr>
              <a:t>Dong, X. Q., &amp; Simon, M. A. (2013). Elder abuse as a risk factor for hospitalization in older persons. JAMA Internal Medicine, 173 (10), 911–917. </a:t>
            </a:r>
            <a:r>
              <a:rPr lang="en-US" sz="1400" dirty="0" err="1">
                <a:latin typeface="Calibri" panose="020F0502020204030204" pitchFamily="34" charset="0"/>
              </a:rPr>
              <a:t>doi</a:t>
            </a:r>
            <a:r>
              <a:rPr lang="en-US" sz="1400" dirty="0">
                <a:latin typeface="Calibri" panose="020F0502020204030204" pitchFamily="34" charset="0"/>
              </a:rPr>
              <a:t>: 10.1001/jamainternmed.2013.238</a:t>
            </a:r>
          </a:p>
          <a:p>
            <a:pPr marL="457200" indent="-457200">
              <a:buFont typeface="Arial"/>
              <a:buAutoNum type="arabicPeriod"/>
            </a:pPr>
            <a:r>
              <a:rPr lang="en-US" sz="1400" dirty="0" smtClean="0">
                <a:latin typeface="Calibri" panose="020F0502020204030204" pitchFamily="34" charset="0"/>
              </a:rPr>
              <a:t>FINRA </a:t>
            </a:r>
            <a:r>
              <a:rPr lang="en-US" sz="1400" dirty="0">
                <a:latin typeface="Calibri" panose="020F0502020204030204" pitchFamily="34" charset="0"/>
              </a:rPr>
              <a:t>and The National Center for Victims of Crime. (2018) Taking Action: An Advocates Guide to Assisting Victims of Financial Fraud. </a:t>
            </a:r>
            <a:r>
              <a:rPr lang="en-US" sz="1400" dirty="0">
                <a:latin typeface="Calibri" panose="020F0502020204030204" pitchFamily="34" charset="0"/>
                <a:hlinkClick r:id="rId4"/>
              </a:rPr>
              <a:t>https://www.saveandinvest.org/file/document/taking-action-advocates-guide-assisting-victims-financial-fraud</a:t>
            </a:r>
            <a:endParaRPr lang="en-US" sz="1400" dirty="0">
              <a:latin typeface="Calibri" panose="020F0502020204030204" pitchFamily="34" charset="0"/>
            </a:endParaRPr>
          </a:p>
          <a:p>
            <a:pPr marL="457200" indent="-457200">
              <a:buFont typeface="Arial"/>
              <a:buAutoNum type="arabicPeriod"/>
            </a:pPr>
            <a:r>
              <a:rPr lang="en-US" sz="1400" dirty="0" smtClean="0">
                <a:latin typeface="Calibri" panose="020F0502020204030204" pitchFamily="34" charset="0"/>
              </a:rPr>
              <a:t>Fulmer</a:t>
            </a:r>
            <a:r>
              <a:rPr lang="en-US" sz="1400" dirty="0">
                <a:latin typeface="Calibri" panose="020F0502020204030204" pitchFamily="34" charset="0"/>
              </a:rPr>
              <a:t>, T., Rodgers, R. F., &amp; </a:t>
            </a:r>
            <a:r>
              <a:rPr lang="en-US" sz="1400" dirty="0" err="1">
                <a:latin typeface="Calibri" panose="020F0502020204030204" pitchFamily="34" charset="0"/>
              </a:rPr>
              <a:t>Pelger</a:t>
            </a:r>
            <a:r>
              <a:rPr lang="en-US" sz="1400" dirty="0">
                <a:latin typeface="Calibri" panose="020F0502020204030204" pitchFamily="34" charset="0"/>
              </a:rPr>
              <a:t>, A. (2013). Verbal mistreatment of the elderly. Journal of Elder Abuse &amp; Neglect, 26(4), 351–364</a:t>
            </a:r>
          </a:p>
          <a:p>
            <a:pPr marL="457200" indent="-457200">
              <a:buFont typeface="Arial"/>
              <a:buAutoNum type="arabicPeriod"/>
            </a:pPr>
            <a:r>
              <a:rPr lang="en-US" sz="1400" dirty="0" smtClean="0">
                <a:latin typeface="Calibri" panose="020F0502020204030204" pitchFamily="34" charset="0"/>
              </a:rPr>
              <a:t>Hans-</a:t>
            </a:r>
            <a:r>
              <a:rPr lang="en-US" sz="1400" dirty="0" err="1" smtClean="0">
                <a:latin typeface="Calibri" panose="020F0502020204030204" pitchFamily="34" charset="0"/>
              </a:rPr>
              <a:t>Joerg</a:t>
            </a:r>
            <a:r>
              <a:rPr lang="en-US" sz="1400" dirty="0" smtClean="0">
                <a:latin typeface="Calibri" panose="020F0502020204030204" pitchFamily="34" charset="0"/>
              </a:rPr>
              <a:t> </a:t>
            </a:r>
            <a:r>
              <a:rPr lang="en-US" sz="1400" dirty="0" err="1">
                <a:latin typeface="Calibri" panose="020F0502020204030204" pitchFamily="34" charset="0"/>
              </a:rPr>
              <a:t>Ehni</a:t>
            </a:r>
            <a:r>
              <a:rPr lang="en-US" sz="1400" dirty="0">
                <a:latin typeface="Calibri" panose="020F0502020204030204" pitchFamily="34" charset="0"/>
              </a:rPr>
              <a:t>, PhD and Hans-Werner Wahl, PhD. Six Propositions against Ageism in the COVID-19 Pandemic. https://doi.org/10.1080/08959420.2020.1770032</a:t>
            </a:r>
          </a:p>
          <a:p>
            <a:pPr marL="457200" indent="-457200">
              <a:buAutoNum type="arabicPeriod"/>
            </a:pPr>
            <a:r>
              <a:rPr lang="en-US" sz="1400" dirty="0" err="1" smtClean="0">
                <a:latin typeface="Calibri" panose="020F0502020204030204" pitchFamily="34" charset="0"/>
              </a:rPr>
              <a:t>Liat</a:t>
            </a:r>
            <a:r>
              <a:rPr lang="en-US" sz="1400" dirty="0" smtClean="0">
                <a:latin typeface="Calibri" panose="020F0502020204030204" pitchFamily="34" charset="0"/>
              </a:rPr>
              <a:t> </a:t>
            </a:r>
            <a:r>
              <a:rPr lang="en-US" sz="1400" dirty="0" err="1">
                <a:latin typeface="Calibri" panose="020F0502020204030204" pitchFamily="34" charset="0"/>
              </a:rPr>
              <a:t>Ayalon</a:t>
            </a:r>
            <a:r>
              <a:rPr lang="en-US" sz="1400" dirty="0">
                <a:latin typeface="Calibri" panose="020F0502020204030204" pitchFamily="34" charset="0"/>
              </a:rPr>
              <a:t>, PhD, Alison </a:t>
            </a:r>
            <a:r>
              <a:rPr lang="en-US" sz="1400" dirty="0" err="1">
                <a:latin typeface="Calibri" panose="020F0502020204030204" pitchFamily="34" charset="0"/>
              </a:rPr>
              <a:t>Chasteen</a:t>
            </a:r>
            <a:r>
              <a:rPr lang="en-US" sz="1400" dirty="0">
                <a:latin typeface="Calibri" panose="020F0502020204030204" pitchFamily="34" charset="0"/>
              </a:rPr>
              <a:t>, PhD, Manfred Diehl, PhD, Becca R Levy, PhD, </a:t>
            </a:r>
            <a:r>
              <a:rPr lang="en-US" sz="1400" dirty="0" err="1">
                <a:latin typeface="Calibri" panose="020F0502020204030204" pitchFamily="34" charset="0"/>
              </a:rPr>
              <a:t>Shevaun</a:t>
            </a:r>
            <a:r>
              <a:rPr lang="en-US" sz="1400" dirty="0">
                <a:latin typeface="Calibri" panose="020F0502020204030204" pitchFamily="34" charset="0"/>
              </a:rPr>
              <a:t> D </a:t>
            </a:r>
            <a:r>
              <a:rPr lang="en-US" sz="1400" dirty="0" err="1">
                <a:latin typeface="Calibri" panose="020F0502020204030204" pitchFamily="34" charset="0"/>
              </a:rPr>
              <a:t>Neupert</a:t>
            </a:r>
            <a:r>
              <a:rPr lang="en-US" sz="1400" dirty="0">
                <a:latin typeface="Calibri" panose="020F0502020204030204" pitchFamily="34" charset="0"/>
              </a:rPr>
              <a:t>, PhD, Klaus </a:t>
            </a:r>
            <a:r>
              <a:rPr lang="en-US" sz="1400" dirty="0" err="1">
                <a:latin typeface="Calibri" panose="020F0502020204030204" pitchFamily="34" charset="0"/>
              </a:rPr>
              <a:t>Rothermund</a:t>
            </a:r>
            <a:r>
              <a:rPr lang="en-US" sz="1400" dirty="0">
                <a:latin typeface="Calibri" panose="020F0502020204030204" pitchFamily="34" charset="0"/>
              </a:rPr>
              <a:t>, PhD, Clemens </a:t>
            </a:r>
            <a:r>
              <a:rPr lang="en-US" sz="1400" dirty="0" err="1">
                <a:latin typeface="Calibri" panose="020F0502020204030204" pitchFamily="34" charset="0"/>
              </a:rPr>
              <a:t>Tesch-Römer</a:t>
            </a:r>
            <a:r>
              <a:rPr lang="en-US" sz="1400" dirty="0">
                <a:latin typeface="Calibri" panose="020F0502020204030204" pitchFamily="34" charset="0"/>
              </a:rPr>
              <a:t>, PhD, Hans-Werner Wahl, PhD, Aging in Times of </a:t>
            </a:r>
            <a:r>
              <a:rPr lang="en-US" sz="1400" dirty="0" smtClean="0">
                <a:latin typeface="Calibri" panose="020F0502020204030204" pitchFamily="34" charset="0"/>
              </a:rPr>
              <a:t>the</a:t>
            </a:r>
            <a:endParaRPr lang="en-US" sz="1400" dirty="0">
              <a:latin typeface="Calibri" panose="020F0502020204030204" pitchFamily="34" charset="0"/>
            </a:endParaRPr>
          </a:p>
        </p:txBody>
      </p:sp>
    </p:spTree>
    <p:extLst>
      <p:ext uri="{BB962C8B-B14F-4D97-AF65-F5344CB8AC3E}">
        <p14:creationId xmlns:p14="http://schemas.microsoft.com/office/powerpoint/2010/main" val="32880266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7241"/>
          </a:xfrm>
        </p:spPr>
        <p:txBody>
          <a:bodyPr>
            <a:normAutofit fontScale="90000"/>
          </a:bodyPr>
          <a:lstStyle/>
          <a:p>
            <a:r>
              <a:rPr lang="en-US" dirty="0" smtClean="0"/>
              <a:t>References</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41</a:t>
            </a:fld>
            <a:endParaRPr lang="uk-UA" dirty="0"/>
          </a:p>
        </p:txBody>
      </p:sp>
      <p:sp>
        <p:nvSpPr>
          <p:cNvPr id="5" name="Text Placeholder 4"/>
          <p:cNvSpPr>
            <a:spLocks noGrp="1"/>
          </p:cNvSpPr>
          <p:nvPr>
            <p:ph type="body" sz="quarter" idx="13"/>
          </p:nvPr>
        </p:nvSpPr>
        <p:spPr>
          <a:xfrm>
            <a:off x="580768" y="892366"/>
            <a:ext cx="11331146" cy="5310130"/>
          </a:xfrm>
        </p:spPr>
        <p:txBody>
          <a:bodyPr>
            <a:noAutofit/>
          </a:bodyPr>
          <a:lstStyle/>
          <a:p>
            <a:pPr marL="228600" indent="-228600">
              <a:buFont typeface="+mj-lt"/>
              <a:buAutoNum type="arabicPeriod" startAt="11"/>
            </a:pPr>
            <a:r>
              <a:rPr lang="en-US" sz="1600" dirty="0" smtClean="0">
                <a:latin typeface="Calibri" panose="020F0502020204030204" pitchFamily="34" charset="0"/>
              </a:rPr>
              <a:t>Lifespan </a:t>
            </a:r>
            <a:r>
              <a:rPr lang="en-US" sz="1600" dirty="0">
                <a:latin typeface="Calibri" panose="020F0502020204030204" pitchFamily="34" charset="0"/>
              </a:rPr>
              <a:t>of Greater Rochester, Weill Cornell Medical Center of Cornell University, &amp; New York City Department for the Aging. (2011). Under the radar: New York State elder abuse prevalence study. Self-reported prevalence and documented case surveys, Final report. New York, NY: William B. Hoyt Memorial New York State Children and Family Trust Fund, and the New York State Office of Children and Family Services</a:t>
            </a:r>
          </a:p>
          <a:p>
            <a:pPr marL="457200" indent="-457200">
              <a:buFont typeface="Arial"/>
              <a:buAutoNum type="arabicPeriod" startAt="11"/>
            </a:pPr>
            <a:r>
              <a:rPr lang="en-US" sz="1600" dirty="0">
                <a:latin typeface="Calibri" panose="020F0502020204030204" pitchFamily="34" charset="0"/>
              </a:rPr>
              <a:t>MetLife Mature Market Institute. (2011). The MetLife Study of Elder Financial Abuse Crimes of Occasion, Desperation, and Predation Against America’s Elders. </a:t>
            </a:r>
            <a:r>
              <a:rPr lang="en-US" sz="1600" dirty="0">
                <a:latin typeface="Calibri" panose="020F0502020204030204" pitchFamily="34" charset="0"/>
                <a:hlinkClick r:id="rId2"/>
              </a:rPr>
              <a:t>https://ltcombudsman.org/uploads/files/issues/mmi-elder-financial-abuse.pdf</a:t>
            </a:r>
            <a:endParaRPr lang="en-US" sz="1600" dirty="0">
              <a:latin typeface="Calibri" panose="020F0502020204030204" pitchFamily="34" charset="0"/>
            </a:endParaRPr>
          </a:p>
          <a:p>
            <a:pPr marL="457200" indent="-457200">
              <a:buFont typeface="Arial"/>
              <a:buAutoNum type="arabicPeriod" startAt="11"/>
            </a:pPr>
            <a:r>
              <a:rPr lang="en-US" sz="1600" dirty="0" smtClean="0">
                <a:latin typeface="Calibri" panose="020F0502020204030204" pitchFamily="34" charset="0"/>
              </a:rPr>
              <a:t>Mouton</a:t>
            </a:r>
            <a:r>
              <a:rPr lang="en-US" sz="1600" dirty="0">
                <a:latin typeface="Calibri" panose="020F0502020204030204" pitchFamily="34" charset="0"/>
              </a:rPr>
              <a:t>, C. P., </a:t>
            </a:r>
            <a:r>
              <a:rPr lang="en-US" sz="1600" dirty="0" err="1">
                <a:latin typeface="Calibri" panose="020F0502020204030204" pitchFamily="34" charset="0"/>
              </a:rPr>
              <a:t>Rodabough</a:t>
            </a:r>
            <a:r>
              <a:rPr lang="en-US" sz="1600" dirty="0">
                <a:latin typeface="Calibri" panose="020F0502020204030204" pitchFamily="34" charset="0"/>
              </a:rPr>
              <a:t>, R. J., </a:t>
            </a:r>
            <a:r>
              <a:rPr lang="en-US" sz="1600" dirty="0" err="1">
                <a:latin typeface="Calibri" panose="020F0502020204030204" pitchFamily="34" charset="0"/>
              </a:rPr>
              <a:t>Rovi</a:t>
            </a:r>
            <a:r>
              <a:rPr lang="en-US" sz="1600" dirty="0">
                <a:latin typeface="Calibri" panose="020F0502020204030204" pitchFamily="34" charset="0"/>
              </a:rPr>
              <a:t>, S. L. D., Robert, G., </a:t>
            </a:r>
            <a:r>
              <a:rPr lang="en-US" sz="1600" dirty="0" err="1">
                <a:latin typeface="Calibri" panose="020F0502020204030204" pitchFamily="34" charset="0"/>
              </a:rPr>
              <a:t>Brzyski</a:t>
            </a:r>
            <a:r>
              <a:rPr lang="en-US" sz="1600" dirty="0">
                <a:latin typeface="Calibri" panose="020F0502020204030204" pitchFamily="34" charset="0"/>
              </a:rPr>
              <a:t>, R. J., &amp; </a:t>
            </a:r>
            <a:r>
              <a:rPr lang="en-US" sz="1600" dirty="0" err="1">
                <a:latin typeface="Calibri" panose="020F0502020204030204" pitchFamily="34" charset="0"/>
              </a:rPr>
              <a:t>Katerndahl</a:t>
            </a:r>
            <a:r>
              <a:rPr lang="en-US" sz="1600" dirty="0">
                <a:latin typeface="Calibri" panose="020F0502020204030204" pitchFamily="34" charset="0"/>
              </a:rPr>
              <a:t>, D. A. (2010). Psychosocial effects of physical and mental abuse in post-menopausal women. Annals of Family Medicine, 8, 206–213. </a:t>
            </a:r>
            <a:r>
              <a:rPr lang="en-US" sz="1600" dirty="0" err="1">
                <a:latin typeface="Calibri" panose="020F0502020204030204" pitchFamily="34" charset="0"/>
              </a:rPr>
              <a:t>doi</a:t>
            </a:r>
            <a:r>
              <a:rPr lang="en-US" sz="1600" dirty="0">
                <a:latin typeface="Calibri" panose="020F0502020204030204" pitchFamily="34" charset="0"/>
              </a:rPr>
              <a:t>: 10.1370/afm.1095</a:t>
            </a:r>
          </a:p>
          <a:p>
            <a:pPr marL="457200" indent="-457200">
              <a:buFont typeface="Arial"/>
              <a:buAutoNum type="arabicPeriod" startAt="11"/>
            </a:pPr>
            <a:r>
              <a:rPr lang="en-US" sz="1600" dirty="0" smtClean="0">
                <a:latin typeface="Calibri" panose="020F0502020204030204" pitchFamily="34" charset="0"/>
              </a:rPr>
              <a:t>National </a:t>
            </a:r>
            <a:r>
              <a:rPr lang="en-US" sz="1600" dirty="0">
                <a:latin typeface="Calibri" panose="020F0502020204030204" pitchFamily="34" charset="0"/>
              </a:rPr>
              <a:t>Academies of Sciences, Engineering, and Medicine. (2020). Social isolation and loneliness in older adults: Opportunities for the health care system. Washington, DC: The National Academies Press. </a:t>
            </a:r>
            <a:r>
              <a:rPr lang="en-US" sz="1600" dirty="0">
                <a:latin typeface="Calibri" panose="020F0502020204030204" pitchFamily="34" charset="0"/>
                <a:hlinkClick r:id="rId3"/>
              </a:rPr>
              <a:t>https://</a:t>
            </a:r>
            <a:r>
              <a:rPr lang="en-US" sz="1600" dirty="0" smtClean="0">
                <a:latin typeface="Calibri" panose="020F0502020204030204" pitchFamily="34" charset="0"/>
                <a:hlinkClick r:id="rId3"/>
              </a:rPr>
              <a:t>doi.org/10.17226/25663</a:t>
            </a:r>
            <a:endParaRPr lang="en-US" sz="1600" dirty="0" smtClean="0">
              <a:latin typeface="Calibri" panose="020F0502020204030204" pitchFamily="34" charset="0"/>
            </a:endParaRPr>
          </a:p>
          <a:p>
            <a:pPr marL="457200" indent="-457200">
              <a:buFont typeface="Arial"/>
              <a:buAutoNum type="arabicPeriod" startAt="11"/>
            </a:pPr>
            <a:r>
              <a:rPr lang="en-US" sz="1600" dirty="0">
                <a:latin typeface="Calibri" panose="020F0502020204030204" pitchFamily="34" charset="0"/>
              </a:rPr>
              <a:t>National Center on Elder Abuse. (2014). The Elder Justice Roadmap, (Washington, DC: Administration on Aging, U.S. Department of Health and Human Services), </a:t>
            </a:r>
            <a:r>
              <a:rPr lang="en-US" sz="1600" u="sng" dirty="0">
                <a:latin typeface="Calibri" panose="020F0502020204030204" pitchFamily="34" charset="0"/>
                <a:hlinkClick r:id="rId4"/>
              </a:rPr>
              <a:t>http://</a:t>
            </a:r>
            <a:r>
              <a:rPr lang="en-US" sz="1600" u="sng" dirty="0" smtClean="0">
                <a:latin typeface="Calibri" panose="020F0502020204030204" pitchFamily="34" charset="0"/>
                <a:hlinkClick r:id="rId4"/>
              </a:rPr>
              <a:t>www.ncea.acl.gov/library/gov_report/docs/ejrp_roadmap.pdf</a:t>
            </a:r>
            <a:endParaRPr lang="en-US" sz="1600" u="sng" dirty="0" smtClean="0">
              <a:latin typeface="Calibri" panose="020F0502020204030204" pitchFamily="34" charset="0"/>
            </a:endParaRPr>
          </a:p>
          <a:p>
            <a:pPr marL="457200" indent="-457200">
              <a:buFont typeface="Arial"/>
              <a:buAutoNum type="arabicPeriod" startAt="11"/>
            </a:pPr>
            <a:r>
              <a:rPr lang="en-US" sz="1600" dirty="0">
                <a:latin typeface="Calibri" panose="020F0502020204030204" pitchFamily="34" charset="0"/>
              </a:rPr>
              <a:t>C.P., </a:t>
            </a:r>
            <a:r>
              <a:rPr lang="en-US" sz="1600" dirty="0" err="1">
                <a:latin typeface="Calibri" panose="020F0502020204030204" pitchFamily="34" charset="0"/>
              </a:rPr>
              <a:t>Rodabough</a:t>
            </a:r>
            <a:r>
              <a:rPr lang="en-US" sz="1600" dirty="0">
                <a:latin typeface="Calibri" panose="020F0502020204030204" pitchFamily="34" charset="0"/>
              </a:rPr>
              <a:t>, R.J., </a:t>
            </a:r>
            <a:r>
              <a:rPr lang="en-US" sz="1600" dirty="0" err="1">
                <a:latin typeface="Calibri" panose="020F0502020204030204" pitchFamily="34" charset="0"/>
              </a:rPr>
              <a:t>Rovi</a:t>
            </a:r>
            <a:r>
              <a:rPr lang="en-US" sz="1600" dirty="0">
                <a:latin typeface="Calibri" panose="020F0502020204030204" pitchFamily="34" charset="0"/>
              </a:rPr>
              <a:t>, S.L.D. (2004). Prevalence and 3-year incidence of abuse among postmenopausal women. American Journal of Public Health, 94(4), 605–612.</a:t>
            </a:r>
          </a:p>
          <a:p>
            <a:endParaRPr lang="en-US" sz="1600" dirty="0">
              <a:latin typeface="Calibri" panose="020F0502020204030204" pitchFamily="34" charset="0"/>
            </a:endParaRPr>
          </a:p>
        </p:txBody>
      </p:sp>
    </p:spTree>
    <p:extLst>
      <p:ext uri="{BB962C8B-B14F-4D97-AF65-F5344CB8AC3E}">
        <p14:creationId xmlns:p14="http://schemas.microsoft.com/office/powerpoint/2010/main" val="1536804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5" name="Rectangle 4"/>
          <p:cNvSpPr/>
          <p:nvPr/>
        </p:nvSpPr>
        <p:spPr>
          <a:xfrm>
            <a:off x="6000108" y="2804498"/>
            <a:ext cx="4667892" cy="830997"/>
          </a:xfrm>
          <a:prstGeom prst="rect">
            <a:avLst/>
          </a:prstGeom>
        </p:spPr>
        <p:txBody>
          <a:bodyPr wrap="square">
            <a:spAutoFit/>
          </a:bodyPr>
          <a:lstStyle/>
          <a:p>
            <a:r>
              <a:rPr lang="en-US" sz="4800" dirty="0">
                <a:solidFill>
                  <a:srgbClr val="B9975B"/>
                </a:solidFill>
              </a:rPr>
              <a:t>Thank You</a:t>
            </a:r>
          </a:p>
        </p:txBody>
      </p:sp>
    </p:spTree>
    <p:extLst>
      <p:ext uri="{BB962C8B-B14F-4D97-AF65-F5344CB8AC3E}">
        <p14:creationId xmlns:p14="http://schemas.microsoft.com/office/powerpoint/2010/main" val="668717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5</a:t>
            </a:fld>
            <a:endParaRPr lang="uk-UA" dirty="0"/>
          </a:p>
        </p:txBody>
      </p:sp>
      <p:sp>
        <p:nvSpPr>
          <p:cNvPr id="5" name="Text Placeholder 4"/>
          <p:cNvSpPr>
            <a:spLocks noGrp="1"/>
          </p:cNvSpPr>
          <p:nvPr>
            <p:ph type="body" sz="quarter" idx="13"/>
          </p:nvPr>
        </p:nvSpPr>
        <p:spPr>
          <a:xfrm>
            <a:off x="841687" y="1043261"/>
            <a:ext cx="10395518" cy="3236912"/>
          </a:xfrm>
        </p:spPr>
        <p:txBody>
          <a:bodyPr>
            <a:normAutofit/>
          </a:bodyPr>
          <a:lstStyle/>
          <a:p>
            <a:r>
              <a:rPr lang="en-US" sz="3200" b="1" dirty="0" smtClean="0"/>
              <a:t>35% of </a:t>
            </a:r>
            <a:r>
              <a:rPr lang="en-US" sz="3200" b="1" dirty="0" smtClean="0"/>
              <a:t>adults </a:t>
            </a:r>
            <a:r>
              <a:rPr lang="en-US" sz="3200" b="1" dirty="0" smtClean="0"/>
              <a:t>over </a:t>
            </a:r>
            <a:r>
              <a:rPr lang="en-US" sz="3200" b="1" dirty="0" smtClean="0"/>
              <a:t>th</a:t>
            </a:r>
            <a:r>
              <a:rPr lang="en-US" sz="3200" b="1" dirty="0" smtClean="0"/>
              <a:t>e age </a:t>
            </a:r>
            <a:r>
              <a:rPr lang="en-US" sz="3200" b="1" dirty="0" smtClean="0"/>
              <a:t>45 </a:t>
            </a:r>
            <a:r>
              <a:rPr lang="en-US" sz="3200" b="1" dirty="0" smtClean="0"/>
              <a:t>report feeling </a:t>
            </a:r>
            <a:r>
              <a:rPr lang="en-US" sz="3200" b="1" dirty="0" smtClean="0"/>
              <a:t>lonely.</a:t>
            </a:r>
            <a:r>
              <a:rPr lang="en-US" sz="3200" b="1" baseline="30000" dirty="0" smtClean="0"/>
              <a:t>1</a:t>
            </a:r>
            <a:endParaRPr lang="en-US" sz="3200" b="1" dirty="0" smtClean="0"/>
          </a:p>
        </p:txBody>
      </p:sp>
      <p:pic>
        <p:nvPicPr>
          <p:cNvPr id="6" name="Picture 5"/>
          <p:cNvPicPr>
            <a:picLocks noChangeAspect="1"/>
          </p:cNvPicPr>
          <p:nvPr/>
        </p:nvPicPr>
        <p:blipFill>
          <a:blip r:embed="rId3"/>
          <a:stretch>
            <a:fillRect/>
          </a:stretch>
        </p:blipFill>
        <p:spPr>
          <a:xfrm>
            <a:off x="3029639" y="1828800"/>
            <a:ext cx="6370166" cy="4244019"/>
          </a:xfrm>
          <a:prstGeom prst="rect">
            <a:avLst/>
          </a:prstGeom>
        </p:spPr>
      </p:pic>
    </p:spTree>
    <p:extLst>
      <p:ext uri="{BB962C8B-B14F-4D97-AF65-F5344CB8AC3E}">
        <p14:creationId xmlns:p14="http://schemas.microsoft.com/office/powerpoint/2010/main" val="1518635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a:t>
            </a:r>
            <a:r>
              <a:rPr lang="en-US" dirty="0" smtClean="0"/>
              <a:t>Loneliness</a:t>
            </a:r>
            <a:r>
              <a:rPr lang="en-US" baseline="30000" dirty="0" smtClean="0"/>
              <a:t>1</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6</a:t>
            </a:fld>
            <a:endParaRPr lang="uk-UA" dirty="0"/>
          </a:p>
        </p:txBody>
      </p:sp>
      <p:sp>
        <p:nvSpPr>
          <p:cNvPr id="5" name="Text Placeholder 4"/>
          <p:cNvSpPr>
            <a:spLocks noGrp="1"/>
          </p:cNvSpPr>
          <p:nvPr>
            <p:ph type="body" sz="quarter" idx="13"/>
          </p:nvPr>
        </p:nvSpPr>
        <p:spPr>
          <a:xfrm>
            <a:off x="856768" y="1417834"/>
            <a:ext cx="8199437" cy="4700174"/>
          </a:xfrm>
        </p:spPr>
        <p:txBody>
          <a:bodyPr>
            <a:normAutofit/>
          </a:bodyPr>
          <a:lstStyle/>
          <a:p>
            <a:pPr marL="342900" indent="-342900">
              <a:buFont typeface="Arial" panose="020B0604020202020204" pitchFamily="34" charset="0"/>
              <a:buChar char="•"/>
            </a:pPr>
            <a:r>
              <a:rPr lang="en-US" dirty="0" smtClean="0"/>
              <a:t>Lower income</a:t>
            </a:r>
          </a:p>
          <a:p>
            <a:pPr marL="342900" indent="-342900">
              <a:buFont typeface="Arial" panose="020B0604020202020204" pitchFamily="34" charset="0"/>
              <a:buChar char="•"/>
            </a:pPr>
            <a:r>
              <a:rPr lang="en-US" dirty="0" smtClean="0"/>
              <a:t>Unpaid caregivers</a:t>
            </a:r>
          </a:p>
          <a:p>
            <a:pPr marL="342900" indent="-342900">
              <a:buFont typeface="Arial" panose="020B0604020202020204" pitchFamily="34" charset="0"/>
              <a:buChar char="•"/>
            </a:pPr>
            <a:r>
              <a:rPr lang="en-US" dirty="0" smtClean="0"/>
              <a:t>LGBTQ</a:t>
            </a:r>
          </a:p>
          <a:p>
            <a:pPr marL="342900" indent="-342900">
              <a:buFont typeface="Arial" panose="020B0604020202020204" pitchFamily="34" charset="0"/>
              <a:buChar char="•"/>
            </a:pPr>
            <a:r>
              <a:rPr lang="en-US" dirty="0" smtClean="0"/>
              <a:t>Depression, anxiety</a:t>
            </a:r>
          </a:p>
          <a:p>
            <a:pPr marL="342900" indent="-342900">
              <a:buFont typeface="Arial" panose="020B0604020202020204" pitchFamily="34" charset="0"/>
              <a:buChar char="•"/>
            </a:pPr>
            <a:r>
              <a:rPr lang="en-US" dirty="0" smtClean="0"/>
              <a:t>Marital status – divorced, never married</a:t>
            </a:r>
          </a:p>
          <a:p>
            <a:pPr marL="342900" indent="-342900">
              <a:buFont typeface="Arial" panose="020B0604020202020204" pitchFamily="34" charset="0"/>
              <a:buChar char="•"/>
            </a:pPr>
            <a:r>
              <a:rPr lang="en-US" dirty="0" smtClean="0"/>
              <a:t>Poor health</a:t>
            </a:r>
          </a:p>
          <a:p>
            <a:pPr marL="342900" indent="-342900">
              <a:buFont typeface="Arial" panose="020B0604020202020204" pitchFamily="34" charset="0"/>
              <a:buChar char="•"/>
            </a:pPr>
            <a:r>
              <a:rPr lang="en-US" dirty="0" smtClean="0"/>
              <a:t>A </a:t>
            </a:r>
            <a:r>
              <a:rPr lang="en-US" dirty="0" smtClean="0"/>
              <a:t>significant </a:t>
            </a:r>
            <a:r>
              <a:rPr lang="en-US" dirty="0" smtClean="0"/>
              <a:t>loss (ex. Death of a spouse)</a:t>
            </a:r>
            <a:endParaRPr lang="en-US" dirty="0" smtClean="0"/>
          </a:p>
          <a:p>
            <a:pPr marL="342900" indent="-342900">
              <a:buFont typeface="Arial" panose="020B0604020202020204" pitchFamily="34" charset="0"/>
              <a:buChar char="•"/>
            </a:pPr>
            <a:r>
              <a:rPr lang="en-US" dirty="0" smtClean="0"/>
              <a:t>Physical isolation</a:t>
            </a:r>
          </a:p>
          <a:p>
            <a:pPr marL="1028700" lvl="1" indent="-342900">
              <a:buFont typeface="Arial" panose="020B0604020202020204" pitchFamily="34" charset="0"/>
              <a:buChar char="•"/>
            </a:pPr>
            <a:r>
              <a:rPr lang="en-US" dirty="0" smtClean="0"/>
              <a:t>Lack of transportation</a:t>
            </a:r>
          </a:p>
          <a:p>
            <a:pPr marL="1028700" lvl="1" indent="-342900">
              <a:buFont typeface="Arial" panose="020B0604020202020204" pitchFamily="34" charset="0"/>
              <a:buChar char="•"/>
            </a:pPr>
            <a:r>
              <a:rPr lang="en-US" dirty="0" smtClean="0"/>
              <a:t>Moving recently</a:t>
            </a:r>
            <a:endParaRPr lang="en-US" dirty="0" smtClean="0"/>
          </a:p>
          <a:p>
            <a:pPr marL="1028700" lvl="1" indent="-342900">
              <a:buFont typeface="Arial" panose="020B0604020202020204" pitchFamily="34" charset="0"/>
              <a:buChar char="•"/>
            </a:pPr>
            <a:endParaRPr lang="en-US" dirty="0"/>
          </a:p>
        </p:txBody>
      </p:sp>
      <p:pic>
        <p:nvPicPr>
          <p:cNvPr id="7" name="Picture 6"/>
          <p:cNvPicPr>
            <a:picLocks noChangeAspect="1"/>
          </p:cNvPicPr>
          <p:nvPr/>
        </p:nvPicPr>
        <p:blipFill>
          <a:blip r:embed="rId3"/>
          <a:stretch>
            <a:fillRect/>
          </a:stretch>
        </p:blipFill>
        <p:spPr>
          <a:xfrm>
            <a:off x="7187753" y="2991666"/>
            <a:ext cx="4689513" cy="3126342"/>
          </a:xfrm>
          <a:prstGeom prst="rect">
            <a:avLst/>
          </a:prstGeom>
        </p:spPr>
      </p:pic>
    </p:spTree>
    <p:extLst>
      <p:ext uri="{BB962C8B-B14F-4D97-AF65-F5344CB8AC3E}">
        <p14:creationId xmlns:p14="http://schemas.microsoft.com/office/powerpoint/2010/main" val="1293166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Protective Factors Against </a:t>
            </a:r>
            <a:r>
              <a:rPr lang="en-US" dirty="0" smtClean="0"/>
              <a:t>Loneliness</a:t>
            </a:r>
            <a:r>
              <a:rPr lang="en-US" baseline="30000" dirty="0" smtClean="0"/>
              <a:t>1</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7</a:t>
            </a:fld>
            <a:endParaRPr lang="uk-UA" dirty="0"/>
          </a:p>
        </p:txBody>
      </p:sp>
      <p:sp>
        <p:nvSpPr>
          <p:cNvPr id="5" name="Text Placeholder 4"/>
          <p:cNvSpPr>
            <a:spLocks noGrp="1"/>
          </p:cNvSpPr>
          <p:nvPr>
            <p:ph type="body" sz="quarter" idx="13"/>
          </p:nvPr>
        </p:nvSpPr>
        <p:spPr>
          <a:xfrm>
            <a:off x="935377" y="1439868"/>
            <a:ext cx="7767948" cy="3220268"/>
          </a:xfrm>
        </p:spPr>
        <p:txBody>
          <a:bodyPr>
            <a:normAutofit/>
          </a:bodyPr>
          <a:lstStyle/>
          <a:p>
            <a:pPr marL="342900" indent="-342900">
              <a:buFont typeface="Arial" panose="020B0604020202020204" pitchFamily="34" charset="0"/>
              <a:buChar char="•"/>
            </a:pPr>
            <a:r>
              <a:rPr lang="en-US" dirty="0" smtClean="0"/>
              <a:t>Larger </a:t>
            </a:r>
            <a:r>
              <a:rPr lang="en-US" dirty="0" smtClean="0"/>
              <a:t>support network</a:t>
            </a:r>
          </a:p>
          <a:p>
            <a:pPr marL="342900" indent="-342900">
              <a:buFont typeface="Arial" panose="020B0604020202020204" pitchFamily="34" charset="0"/>
              <a:buChar char="•"/>
            </a:pPr>
            <a:r>
              <a:rPr lang="en-US" dirty="0" smtClean="0"/>
              <a:t>Use of technology – email, text messaging, video calls *social media use has little / no effect</a:t>
            </a:r>
          </a:p>
          <a:p>
            <a:pPr marL="342900" indent="-342900">
              <a:buFont typeface="Arial" panose="020B0604020202020204" pitchFamily="34" charset="0"/>
              <a:buChar char="•"/>
            </a:pPr>
            <a:r>
              <a:rPr lang="en-US" dirty="0" smtClean="0"/>
              <a:t>Knowing your neighbors</a:t>
            </a:r>
          </a:p>
          <a:p>
            <a:pPr marL="342900" indent="-342900">
              <a:buFont typeface="Arial" panose="020B0604020202020204" pitchFamily="34" charset="0"/>
              <a:buChar char="•"/>
            </a:pPr>
            <a:r>
              <a:rPr lang="en-US" dirty="0" smtClean="0"/>
              <a:t>Attending religious / spiritual services regularly</a:t>
            </a:r>
          </a:p>
          <a:p>
            <a:pPr marL="342900" indent="-342900">
              <a:buFont typeface="Arial" panose="020B0604020202020204" pitchFamily="34" charset="0"/>
              <a:buChar char="•"/>
            </a:pPr>
            <a:r>
              <a:rPr lang="en-US" dirty="0" smtClean="0"/>
              <a:t>Volunteering </a:t>
            </a:r>
            <a:endParaRPr lang="en-US" dirty="0"/>
          </a:p>
        </p:txBody>
      </p:sp>
      <p:pic>
        <p:nvPicPr>
          <p:cNvPr id="6" name="Picture 5"/>
          <p:cNvPicPr>
            <a:picLocks noChangeAspect="1"/>
          </p:cNvPicPr>
          <p:nvPr/>
        </p:nvPicPr>
        <p:blipFill>
          <a:blip r:embed="rId3"/>
          <a:stretch>
            <a:fillRect/>
          </a:stretch>
        </p:blipFill>
        <p:spPr>
          <a:xfrm>
            <a:off x="6654188" y="3717180"/>
            <a:ext cx="5504761" cy="3097345"/>
          </a:xfrm>
          <a:prstGeom prst="rect">
            <a:avLst/>
          </a:prstGeom>
        </p:spPr>
      </p:pic>
    </p:spTree>
    <p:extLst>
      <p:ext uri="{BB962C8B-B14F-4D97-AF65-F5344CB8AC3E}">
        <p14:creationId xmlns:p14="http://schemas.microsoft.com/office/powerpoint/2010/main" val="1328394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Loneliness Linked </a:t>
            </a:r>
            <a:r>
              <a:rPr lang="en-US" dirty="0" smtClean="0"/>
              <a:t>to</a:t>
            </a:r>
            <a:r>
              <a:rPr lang="en-US" baseline="30000" dirty="0" smtClean="0"/>
              <a:t>14, 15</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8</a:t>
            </a:fld>
            <a:endParaRPr lang="uk-UA" dirty="0"/>
          </a:p>
        </p:txBody>
      </p:sp>
      <p:sp>
        <p:nvSpPr>
          <p:cNvPr id="5" name="Text Placeholder 4"/>
          <p:cNvSpPr>
            <a:spLocks noGrp="1"/>
          </p:cNvSpPr>
          <p:nvPr>
            <p:ph type="body" sz="quarter" idx="13"/>
          </p:nvPr>
        </p:nvSpPr>
        <p:spPr>
          <a:xfrm>
            <a:off x="935377" y="1658242"/>
            <a:ext cx="5816202" cy="4588322"/>
          </a:xfrm>
        </p:spPr>
        <p:txBody>
          <a:bodyPr>
            <a:normAutofit/>
          </a:bodyPr>
          <a:lstStyle/>
          <a:p>
            <a:pPr marL="342900" indent="-342900">
              <a:buFont typeface="Arial" panose="020B0604020202020204" pitchFamily="34" charset="0"/>
              <a:buChar char="•"/>
            </a:pPr>
            <a:r>
              <a:rPr lang="en-US" dirty="0" smtClean="0"/>
              <a:t>Depression, anxiety</a:t>
            </a:r>
          </a:p>
          <a:p>
            <a:pPr marL="342900" indent="-342900">
              <a:buFont typeface="Arial" panose="020B0604020202020204" pitchFamily="34" charset="0"/>
              <a:buChar char="•"/>
            </a:pPr>
            <a:r>
              <a:rPr lang="en-US" dirty="0" smtClean="0"/>
              <a:t>Substance use</a:t>
            </a:r>
          </a:p>
          <a:p>
            <a:pPr marL="342900" indent="-342900">
              <a:buFont typeface="Arial" panose="020B0604020202020204" pitchFamily="34" charset="0"/>
              <a:buChar char="•"/>
            </a:pPr>
            <a:r>
              <a:rPr lang="en-US" dirty="0" smtClean="0"/>
              <a:t>Accelerated cognitive decline</a:t>
            </a:r>
          </a:p>
          <a:p>
            <a:pPr marL="342900" indent="-342900">
              <a:buFont typeface="Arial" panose="020B0604020202020204" pitchFamily="34" charset="0"/>
              <a:buChar char="•"/>
            </a:pPr>
            <a:r>
              <a:rPr lang="en-US" dirty="0" smtClean="0"/>
              <a:t>Poor cardiovascular health</a:t>
            </a:r>
          </a:p>
          <a:p>
            <a:pPr marL="342900" indent="-342900">
              <a:buFont typeface="Arial" panose="020B0604020202020204" pitchFamily="34" charset="0"/>
              <a:buChar char="•"/>
            </a:pPr>
            <a:r>
              <a:rPr lang="en-US" dirty="0" smtClean="0"/>
              <a:t>Obesity </a:t>
            </a:r>
          </a:p>
          <a:p>
            <a:pPr marL="342900" indent="-342900">
              <a:buFont typeface="Arial" panose="020B0604020202020204" pitchFamily="34" charset="0"/>
              <a:buChar char="•"/>
            </a:pPr>
            <a:r>
              <a:rPr lang="en-US" dirty="0" smtClean="0"/>
              <a:t>Pre-mature death</a:t>
            </a:r>
          </a:p>
          <a:p>
            <a:pPr marL="342900" indent="-342900">
              <a:buFont typeface="Arial" panose="020B0604020202020204" pitchFamily="34" charset="0"/>
              <a:buChar char="•"/>
            </a:pPr>
            <a:r>
              <a:rPr lang="en-US" dirty="0" smtClean="0">
                <a:solidFill>
                  <a:srgbClr val="FF0000"/>
                </a:solidFill>
              </a:rPr>
              <a:t>Increased risk for abuse, neglect, and financial exploitation</a:t>
            </a:r>
            <a:endParaRPr lang="en-US"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579" y="2671794"/>
            <a:ext cx="5362155" cy="3574770"/>
          </a:xfrm>
          <a:prstGeom prst="rect">
            <a:avLst/>
          </a:prstGeom>
        </p:spPr>
      </p:pic>
    </p:spTree>
    <p:extLst>
      <p:ext uri="{BB962C8B-B14F-4D97-AF65-F5344CB8AC3E}">
        <p14:creationId xmlns:p14="http://schemas.microsoft.com/office/powerpoint/2010/main" val="1559454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Definition of Elder Abuse</a:t>
            </a:r>
            <a:endParaRPr lang="en-US" dirty="0"/>
          </a:p>
        </p:txBody>
      </p:sp>
      <p:sp>
        <p:nvSpPr>
          <p:cNvPr id="3" name="Footer Placeholder 2"/>
          <p:cNvSpPr>
            <a:spLocks noGrp="1"/>
          </p:cNvSpPr>
          <p:nvPr>
            <p:ph type="ftr" sz="quarter" idx="11"/>
          </p:nvPr>
        </p:nvSpPr>
        <p:spPr/>
        <p:txBody>
          <a:bodyPr/>
          <a:lstStyle/>
          <a:p>
            <a:r>
              <a:rPr lang="en-US" smtClean="0"/>
              <a:t>   |  CHARLES E. SMITH LIFE COMMUNITIES </a:t>
            </a:r>
            <a:endParaRPr lang="en-US" dirty="0"/>
          </a:p>
        </p:txBody>
      </p:sp>
      <p:sp>
        <p:nvSpPr>
          <p:cNvPr id="4" name="Slide Number Placeholder 3"/>
          <p:cNvSpPr>
            <a:spLocks noGrp="1"/>
          </p:cNvSpPr>
          <p:nvPr>
            <p:ph type="sldNum" sz="quarter" idx="12"/>
          </p:nvPr>
        </p:nvSpPr>
        <p:spPr/>
        <p:txBody>
          <a:bodyPr/>
          <a:lstStyle/>
          <a:p>
            <a:fld id="{31864AF3-807A-0B45-8A11-3F9697D53283}" type="slidenum">
              <a:rPr lang="uk-UA" smtClean="0"/>
              <a:pPr/>
              <a:t>9</a:t>
            </a:fld>
            <a:endParaRPr lang="uk-UA" dirty="0"/>
          </a:p>
        </p:txBody>
      </p:sp>
      <p:sp>
        <p:nvSpPr>
          <p:cNvPr id="5" name="Text Placeholder 4"/>
          <p:cNvSpPr>
            <a:spLocks noGrp="1"/>
          </p:cNvSpPr>
          <p:nvPr>
            <p:ph type="body" sz="quarter" idx="13"/>
          </p:nvPr>
        </p:nvSpPr>
        <p:spPr>
          <a:xfrm>
            <a:off x="1114747" y="2286000"/>
            <a:ext cx="10555283" cy="3788560"/>
          </a:xfrm>
        </p:spPr>
        <p:txBody>
          <a:bodyPr>
            <a:normAutofit/>
          </a:bodyPr>
          <a:lstStyle/>
          <a:p>
            <a:r>
              <a:rPr lang="en-US" dirty="0"/>
              <a:t>Elder abuse “includes physical, sexual or psychological abuse, as well as neglect, abandonment, and financial exploitation of an older </a:t>
            </a:r>
            <a:r>
              <a:rPr lang="en-US" dirty="0" smtClean="0"/>
              <a:t>person by </a:t>
            </a:r>
            <a:r>
              <a:rPr lang="en-US" dirty="0"/>
              <a:t>another person or </a:t>
            </a:r>
            <a:r>
              <a:rPr lang="en-US" dirty="0" smtClean="0"/>
              <a:t>entity that </a:t>
            </a:r>
            <a:r>
              <a:rPr lang="en-US" dirty="0"/>
              <a:t>occurs in any setting (e.g., home, community, or </a:t>
            </a:r>
            <a:r>
              <a:rPr lang="en-US" dirty="0" smtClean="0"/>
              <a:t>facility) either </a:t>
            </a:r>
            <a:r>
              <a:rPr lang="en-US" dirty="0"/>
              <a:t>in a relationship where there is an expectation of </a:t>
            </a:r>
            <a:r>
              <a:rPr lang="en-US" dirty="0" smtClean="0"/>
              <a:t>trust and/or </a:t>
            </a:r>
            <a:r>
              <a:rPr lang="en-US" dirty="0"/>
              <a:t>when an older person is targeted based on age or disability</a:t>
            </a:r>
            <a:r>
              <a:rPr lang="en-US" dirty="0" smtClean="0"/>
              <a:t>.” </a:t>
            </a:r>
            <a:r>
              <a:rPr lang="en-US" baseline="30000" dirty="0" smtClean="0"/>
              <a:t>15</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2533834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ESLC Color 1">
      <a:dk1>
        <a:srgbClr val="003057"/>
      </a:dk1>
      <a:lt1>
        <a:srgbClr val="FFFFFF"/>
      </a:lt1>
      <a:dk2>
        <a:srgbClr val="003057"/>
      </a:dk2>
      <a:lt2>
        <a:srgbClr val="B9975B"/>
      </a:lt2>
      <a:accent1>
        <a:srgbClr val="41748D"/>
      </a:accent1>
      <a:accent2>
        <a:srgbClr val="919A59"/>
      </a:accent2>
      <a:accent3>
        <a:srgbClr val="C9764C"/>
      </a:accent3>
      <a:accent4>
        <a:srgbClr val="C8C8C8"/>
      </a:accent4>
      <a:accent5>
        <a:srgbClr val="C8C8C8"/>
      </a:accent5>
      <a:accent6>
        <a:srgbClr val="C8C8C8"/>
      </a:accent6>
      <a:hlink>
        <a:srgbClr val="B9965B"/>
      </a:hlink>
      <a:folHlink>
        <a:srgbClr val="D3BD99"/>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LC PPT Template_Aug2018_FINAL" id="{B8B5DD4C-8E75-E142-9290-11958119CC93}" vid="{826BFC44-BF88-1F48-877B-DCF0DCDCB6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CESLC PPT Template_Sept2018_FINAL</Template>
  <TotalTime>2548</TotalTime>
  <Words>3297</Words>
  <Application>Microsoft Office PowerPoint</Application>
  <PresentationFormat>Widescreen</PresentationFormat>
  <Paragraphs>428</Paragraphs>
  <Slides>42</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Georgia</vt:lpstr>
      <vt:lpstr>Office Theme</vt:lpstr>
      <vt:lpstr>Isolation Elder Abuse Neglect Financial Exploitation</vt:lpstr>
      <vt:lpstr>We will discuss…</vt:lpstr>
      <vt:lpstr>Social Isolation vs. Loneliness</vt:lpstr>
      <vt:lpstr>PowerPoint Presentation</vt:lpstr>
      <vt:lpstr>PowerPoint Presentation</vt:lpstr>
      <vt:lpstr>Risk Factors for Loneliness1</vt:lpstr>
      <vt:lpstr>Protective Factors Against Loneliness1</vt:lpstr>
      <vt:lpstr>Loneliness Linked to14, 15…</vt:lpstr>
      <vt:lpstr>The Definition of Elder Abuse</vt:lpstr>
      <vt:lpstr>Elder Abuse Facts</vt:lpstr>
      <vt:lpstr>Common Myths and Misconceptions</vt:lpstr>
      <vt:lpstr>Classifications of Abuse</vt:lpstr>
      <vt:lpstr>The Types of Abuse</vt:lpstr>
      <vt:lpstr>Physical Abuse</vt:lpstr>
      <vt:lpstr>Psychological or Emotional Abuse</vt:lpstr>
      <vt:lpstr>Sexual Abuse</vt:lpstr>
      <vt:lpstr>Financial Exploitation</vt:lpstr>
      <vt:lpstr>Neglect</vt:lpstr>
      <vt:lpstr>Self-Neglect</vt:lpstr>
      <vt:lpstr>Warning Signs of Elder Abuse </vt:lpstr>
      <vt:lpstr>Warning Signs from the Family / Caregiver</vt:lpstr>
      <vt:lpstr>Warning Signs in the Home / Older Adult’s Room</vt:lpstr>
      <vt:lpstr>The Impact of Elder Abuse</vt:lpstr>
      <vt:lpstr>Barriers to Disclosing Elder Abuse</vt:lpstr>
      <vt:lpstr>Reduce Barriers to Disclosure</vt:lpstr>
      <vt:lpstr>Starting the Conversation</vt:lpstr>
      <vt:lpstr>Reporting Suspected Abuse</vt:lpstr>
      <vt:lpstr>Adult Protective Services (APS)</vt:lpstr>
      <vt:lpstr>Long Term Care Ombudsman Program </vt:lpstr>
      <vt:lpstr>PowerPoint Presentation</vt:lpstr>
      <vt:lpstr>Client Services</vt:lpstr>
      <vt:lpstr>Client Eligibility </vt:lpstr>
      <vt:lpstr>Services in Shelter</vt:lpstr>
      <vt:lpstr>Case Scenario #1 </vt:lpstr>
      <vt:lpstr>Case Scenario #1 – Red Flags </vt:lpstr>
      <vt:lpstr>Case Scenario #2</vt:lpstr>
      <vt:lpstr>Case Scenario #3</vt:lpstr>
      <vt:lpstr>Questions??</vt:lpstr>
      <vt:lpstr>ElderSAFE Contacts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Palinkas</dc:creator>
  <cp:lastModifiedBy>Sydney Palinkas</cp:lastModifiedBy>
  <cp:revision>182</cp:revision>
  <cp:lastPrinted>2019-07-29T16:59:05Z</cp:lastPrinted>
  <dcterms:created xsi:type="dcterms:W3CDTF">2018-12-03T18:32:45Z</dcterms:created>
  <dcterms:modified xsi:type="dcterms:W3CDTF">2020-10-16T13:36:26Z</dcterms:modified>
</cp:coreProperties>
</file>